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4"/>
  </p:sldMasterIdLst>
  <p:sldIdLst>
    <p:sldId id="256" r:id="rId5"/>
    <p:sldId id="281" r:id="rId6"/>
    <p:sldId id="280" r:id="rId7"/>
    <p:sldId id="270" r:id="rId8"/>
    <p:sldId id="271" r:id="rId9"/>
    <p:sldId id="272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86" r:id="rId18"/>
    <p:sldId id="273" r:id="rId19"/>
    <p:sldId id="284" r:id="rId20"/>
    <p:sldId id="290" r:id="rId21"/>
    <p:sldId id="289" r:id="rId22"/>
    <p:sldId id="288" r:id="rId23"/>
    <p:sldId id="294" r:id="rId24"/>
    <p:sldId id="282" r:id="rId25"/>
    <p:sldId id="287" r:id="rId26"/>
    <p:sldId id="265" r:id="rId27"/>
    <p:sldId id="264" r:id="rId28"/>
    <p:sldId id="267" r:id="rId29"/>
    <p:sldId id="291" r:id="rId30"/>
    <p:sldId id="279" r:id="rId31"/>
    <p:sldId id="292" r:id="rId32"/>
    <p:sldId id="293" r:id="rId33"/>
    <p:sldId id="276" r:id="rId34"/>
    <p:sldId id="283" r:id="rId35"/>
    <p:sldId id="268" r:id="rId36"/>
    <p:sldId id="269" r:id="rId37"/>
    <p:sldId id="28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7F87A4"/>
    <a:srgbClr val="DCE9FA"/>
    <a:srgbClr val="FFFFFF"/>
    <a:srgbClr val="8FA580"/>
    <a:srgbClr val="D6E7D5"/>
    <a:srgbClr val="9673A6"/>
    <a:srgbClr val="E1D5E7"/>
    <a:srgbClr val="80B264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D033BE-9418-43CB-A608-3E7D8B36BBB7}" v="339" dt="2023-07-27T07:50:41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55" d="100"/>
          <a:sy n="55" d="100"/>
        </p:scale>
        <p:origin x="1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3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343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47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82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57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9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55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5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714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88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C657CC1-33D9-4B98-AC5A-196BA3742AB8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E10316-61E2-4D7E-9F1B-185C5954A8C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83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5352-BDCD-5309-F72E-626015E1F4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</a:t>
            </a:r>
            <a:br>
              <a:rPr lang="en-US"/>
            </a:br>
            <a:r>
              <a:rPr lang="en-US"/>
              <a:t>Text-to-Image Models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2E204-D15F-16C5-2C8C-88ADA3EAF8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Harvey Mannering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04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905C-9070-212D-A195-518AF1BC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(Contrastive Language-Image Pre-Training)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795550-1E60-075E-5ABD-D062EA57AB4F}"/>
              </a:ext>
            </a:extLst>
          </p:cNvPr>
          <p:cNvGrpSpPr/>
          <p:nvPr/>
        </p:nvGrpSpPr>
        <p:grpSpPr>
          <a:xfrm>
            <a:off x="4613076" y="3864203"/>
            <a:ext cx="960699" cy="1325563"/>
            <a:chOff x="5135301" y="3429000"/>
            <a:chExt cx="960699" cy="1325563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4672C3F5-67F8-58D3-D230-66244827452E}"/>
                </a:ext>
              </a:extLst>
            </p:cNvPr>
            <p:cNvSpPr/>
            <p:nvPr/>
          </p:nvSpPr>
          <p:spPr>
            <a:xfrm rot="5400000">
              <a:off x="4952869" y="3611432"/>
              <a:ext cx="1325563" cy="960699"/>
            </a:xfrm>
            <a:prstGeom prst="trapezoid">
              <a:avLst>
                <a:gd name="adj" fmla="val 31383"/>
              </a:avLst>
            </a:prstGeom>
            <a:solidFill>
              <a:srgbClr val="D5E8D4"/>
            </a:solidFill>
            <a:ln w="28575">
              <a:solidFill>
                <a:srgbClr val="80B2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2C3B6C-7597-8001-1CB2-D3DC1B2F05ED}"/>
                </a:ext>
              </a:extLst>
            </p:cNvPr>
            <p:cNvSpPr txBox="1"/>
            <p:nvPr/>
          </p:nvSpPr>
          <p:spPr>
            <a:xfrm>
              <a:off x="5135301" y="3768615"/>
              <a:ext cx="960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Encoder</a:t>
              </a:r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CD9806-F997-41F0-F03B-FFFF6C36CA0D}"/>
              </a:ext>
            </a:extLst>
          </p:cNvPr>
          <p:cNvGrpSpPr/>
          <p:nvPr/>
        </p:nvGrpSpPr>
        <p:grpSpPr>
          <a:xfrm>
            <a:off x="4613076" y="2000645"/>
            <a:ext cx="960700" cy="1325563"/>
            <a:chOff x="5135298" y="1388519"/>
            <a:chExt cx="960700" cy="1325563"/>
          </a:xfrm>
        </p:grpSpPr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1066888C-098E-1CBE-FD39-1F3327CEAC7C}"/>
                </a:ext>
              </a:extLst>
            </p:cNvPr>
            <p:cNvSpPr/>
            <p:nvPr/>
          </p:nvSpPr>
          <p:spPr>
            <a:xfrm rot="5400000">
              <a:off x="4952866" y="1570951"/>
              <a:ext cx="1325563" cy="960699"/>
            </a:xfrm>
            <a:prstGeom prst="trapezoid">
              <a:avLst>
                <a:gd name="adj" fmla="val 31383"/>
              </a:avLst>
            </a:prstGeom>
            <a:solidFill>
              <a:srgbClr val="E1D5E7"/>
            </a:solidFill>
            <a:ln w="28575">
              <a:solidFill>
                <a:srgbClr val="9673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E7A5B2-D826-03FD-5585-5683DCAB544C}"/>
                </a:ext>
              </a:extLst>
            </p:cNvPr>
            <p:cNvSpPr txBox="1"/>
            <p:nvPr/>
          </p:nvSpPr>
          <p:spPr>
            <a:xfrm>
              <a:off x="5135299" y="1728136"/>
              <a:ext cx="960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Text Encoder</a:t>
              </a:r>
              <a:endParaRPr lang="en-GB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606D023-B1A3-5C4F-BE76-EC01D2081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44" t="19927"/>
          <a:stretch/>
        </p:blipFill>
        <p:spPr>
          <a:xfrm>
            <a:off x="2971818" y="4069722"/>
            <a:ext cx="1199780" cy="91452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008007D-8719-84A4-97F8-796675D67BBD}"/>
              </a:ext>
            </a:extLst>
          </p:cNvPr>
          <p:cNvGrpSpPr/>
          <p:nvPr/>
        </p:nvGrpSpPr>
        <p:grpSpPr>
          <a:xfrm>
            <a:off x="237705" y="4069722"/>
            <a:ext cx="2696292" cy="914526"/>
            <a:chOff x="237705" y="4069722"/>
            <a:chExt cx="2696292" cy="91452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D3E66C-37A0-22BF-3D6D-336BBC876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41" t="19927" r="31384"/>
            <a:stretch/>
          </p:blipFill>
          <p:spPr>
            <a:xfrm>
              <a:off x="1290845" y="4069722"/>
              <a:ext cx="1643152" cy="9145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AC1591-B129-0C99-948F-D0264D7B1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06" t="19927" r="73286"/>
            <a:stretch/>
          </p:blipFill>
          <p:spPr>
            <a:xfrm>
              <a:off x="237705" y="4069722"/>
              <a:ext cx="1053140" cy="914526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D2A98B-7E40-C878-545B-5DA640941ADC}"/>
              </a:ext>
            </a:extLst>
          </p:cNvPr>
          <p:cNvCxnSpPr>
            <a:cxnSpLocks/>
          </p:cNvCxnSpPr>
          <p:nvPr/>
        </p:nvCxnSpPr>
        <p:spPr>
          <a:xfrm>
            <a:off x="4222398" y="4526983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A65422-2FC1-E210-07B8-8F299381209C}"/>
              </a:ext>
            </a:extLst>
          </p:cNvPr>
          <p:cNvCxnSpPr>
            <a:cxnSpLocks/>
          </p:cNvCxnSpPr>
          <p:nvPr/>
        </p:nvCxnSpPr>
        <p:spPr>
          <a:xfrm>
            <a:off x="4222398" y="2656846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F79831A-BA11-0A90-F10D-DC917A231DCC}"/>
              </a:ext>
            </a:extLst>
          </p:cNvPr>
          <p:cNvCxnSpPr>
            <a:cxnSpLocks/>
          </p:cNvCxnSpPr>
          <p:nvPr/>
        </p:nvCxnSpPr>
        <p:spPr>
          <a:xfrm>
            <a:off x="5635305" y="2656846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A09488B-95D9-AB77-3EDC-14F5A7D06E0D}"/>
              </a:ext>
            </a:extLst>
          </p:cNvPr>
          <p:cNvSpPr/>
          <p:nvPr/>
        </p:nvSpPr>
        <p:spPr>
          <a:xfrm>
            <a:off x="206940" y="3905098"/>
            <a:ext cx="3984693" cy="1243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E1F7FC-905B-01C0-1047-BC8A9BDA6EE5}"/>
              </a:ext>
            </a:extLst>
          </p:cNvPr>
          <p:cNvGrpSpPr/>
          <p:nvPr/>
        </p:nvGrpSpPr>
        <p:grpSpPr>
          <a:xfrm>
            <a:off x="121921" y="2034961"/>
            <a:ext cx="4049678" cy="1243769"/>
            <a:chOff x="121921" y="2034961"/>
            <a:chExt cx="4049678" cy="124376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2957AA-F2A6-FCB9-5F1B-B9DCB19ABDAD}"/>
                </a:ext>
              </a:extLst>
            </p:cNvPr>
            <p:cNvSpPr txBox="1"/>
            <p:nvPr/>
          </p:nvSpPr>
          <p:spPr>
            <a:xfrm>
              <a:off x="240356" y="2181312"/>
              <a:ext cx="105314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black-and-white silhouette of a horse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FAE3B9-10AD-3EED-900B-A83FBE05820F}"/>
                </a:ext>
              </a:extLst>
            </p:cNvPr>
            <p:cNvSpPr txBox="1"/>
            <p:nvPr/>
          </p:nvSpPr>
          <p:spPr>
            <a:xfrm>
              <a:off x="1541379" y="2312211"/>
              <a:ext cx="12282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page of text about segmentation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343E00-215D-2DD4-8A68-C709DED382CF}"/>
                </a:ext>
              </a:extLst>
            </p:cNvPr>
            <p:cNvSpPr txBox="1"/>
            <p:nvPr/>
          </p:nvSpPr>
          <p:spPr>
            <a:xfrm>
              <a:off x="3017560" y="2289033"/>
              <a:ext cx="9606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cup of coffee on a saucer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398AFB-CDCB-CDDC-60C8-48DD88478997}"/>
                </a:ext>
              </a:extLst>
            </p:cNvPr>
            <p:cNvSpPr/>
            <p:nvPr/>
          </p:nvSpPr>
          <p:spPr>
            <a:xfrm>
              <a:off x="121921" y="2034961"/>
              <a:ext cx="4049678" cy="1243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688A873-ECA2-EFE4-D940-D651FAD8BA04}"/>
              </a:ext>
            </a:extLst>
          </p:cNvPr>
          <p:cNvCxnSpPr>
            <a:cxnSpLocks/>
          </p:cNvCxnSpPr>
          <p:nvPr/>
        </p:nvCxnSpPr>
        <p:spPr>
          <a:xfrm>
            <a:off x="5635305" y="4553084"/>
            <a:ext cx="5406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0387AA-933C-269B-EE9D-1EBD7357959F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[1] Radford, Alec, et al. "Learning transferable visual models from natural language supervision." </a:t>
            </a:r>
            <a:r>
              <a:rPr lang="en-US" sz="1400" i="1" dirty="0">
                <a:solidFill>
                  <a:srgbClr val="FFFFFF"/>
                </a:solidFill>
              </a:rPr>
              <a:t>International conference on machine learning</a:t>
            </a:r>
            <a:r>
              <a:rPr lang="en-US" sz="1400" dirty="0">
                <a:solidFill>
                  <a:srgbClr val="FFFFFF"/>
                </a:solidFill>
              </a:rPr>
              <a:t>. PMLR, 2021.</a:t>
            </a:r>
          </a:p>
        </p:txBody>
      </p:sp>
    </p:spTree>
    <p:extLst>
      <p:ext uri="{BB962C8B-B14F-4D97-AF65-F5344CB8AC3E}">
        <p14:creationId xmlns:p14="http://schemas.microsoft.com/office/powerpoint/2010/main" val="397561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905C-9070-212D-A195-518AF1BC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(Contrastive Language-Image Pre-Training)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795550-1E60-075E-5ABD-D062EA57AB4F}"/>
              </a:ext>
            </a:extLst>
          </p:cNvPr>
          <p:cNvGrpSpPr/>
          <p:nvPr/>
        </p:nvGrpSpPr>
        <p:grpSpPr>
          <a:xfrm>
            <a:off x="4613076" y="3864203"/>
            <a:ext cx="960699" cy="1325563"/>
            <a:chOff x="5135301" y="3429000"/>
            <a:chExt cx="960699" cy="1325563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4672C3F5-67F8-58D3-D230-66244827452E}"/>
                </a:ext>
              </a:extLst>
            </p:cNvPr>
            <p:cNvSpPr/>
            <p:nvPr/>
          </p:nvSpPr>
          <p:spPr>
            <a:xfrm rot="5400000">
              <a:off x="4952869" y="3611432"/>
              <a:ext cx="1325563" cy="960699"/>
            </a:xfrm>
            <a:prstGeom prst="trapezoid">
              <a:avLst>
                <a:gd name="adj" fmla="val 31383"/>
              </a:avLst>
            </a:prstGeom>
            <a:solidFill>
              <a:srgbClr val="D5E8D4"/>
            </a:solidFill>
            <a:ln w="28575">
              <a:solidFill>
                <a:srgbClr val="80B2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2C3B6C-7597-8001-1CB2-D3DC1B2F05ED}"/>
                </a:ext>
              </a:extLst>
            </p:cNvPr>
            <p:cNvSpPr txBox="1"/>
            <p:nvPr/>
          </p:nvSpPr>
          <p:spPr>
            <a:xfrm>
              <a:off x="5135301" y="3768615"/>
              <a:ext cx="960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Encoder</a:t>
              </a:r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CD9806-F997-41F0-F03B-FFFF6C36CA0D}"/>
              </a:ext>
            </a:extLst>
          </p:cNvPr>
          <p:cNvGrpSpPr/>
          <p:nvPr/>
        </p:nvGrpSpPr>
        <p:grpSpPr>
          <a:xfrm>
            <a:off x="4613076" y="2000645"/>
            <a:ext cx="960700" cy="1325563"/>
            <a:chOff x="5135298" y="1388519"/>
            <a:chExt cx="960700" cy="1325563"/>
          </a:xfrm>
        </p:grpSpPr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1066888C-098E-1CBE-FD39-1F3327CEAC7C}"/>
                </a:ext>
              </a:extLst>
            </p:cNvPr>
            <p:cNvSpPr/>
            <p:nvPr/>
          </p:nvSpPr>
          <p:spPr>
            <a:xfrm rot="5400000">
              <a:off x="4952866" y="1570951"/>
              <a:ext cx="1325563" cy="960699"/>
            </a:xfrm>
            <a:prstGeom prst="trapezoid">
              <a:avLst>
                <a:gd name="adj" fmla="val 31383"/>
              </a:avLst>
            </a:prstGeom>
            <a:solidFill>
              <a:srgbClr val="E1D5E7"/>
            </a:solidFill>
            <a:ln w="28575">
              <a:solidFill>
                <a:srgbClr val="9673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E7A5B2-D826-03FD-5585-5683DCAB544C}"/>
                </a:ext>
              </a:extLst>
            </p:cNvPr>
            <p:cNvSpPr txBox="1"/>
            <p:nvPr/>
          </p:nvSpPr>
          <p:spPr>
            <a:xfrm>
              <a:off x="5135299" y="1728136"/>
              <a:ext cx="960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Text Encoder</a:t>
              </a:r>
              <a:endParaRPr lang="en-GB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9913E44-F734-5F8C-B248-F4357757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320" y="2291954"/>
            <a:ext cx="2224990" cy="10244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710944-B70E-7598-6417-74368418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59" y="4084211"/>
            <a:ext cx="1780511" cy="1233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06D023-B1A3-5C4F-BE76-EC01D2081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44" t="19927"/>
          <a:stretch/>
        </p:blipFill>
        <p:spPr>
          <a:xfrm>
            <a:off x="2971818" y="4069722"/>
            <a:ext cx="1199780" cy="91452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008007D-8719-84A4-97F8-796675D67BBD}"/>
              </a:ext>
            </a:extLst>
          </p:cNvPr>
          <p:cNvGrpSpPr/>
          <p:nvPr/>
        </p:nvGrpSpPr>
        <p:grpSpPr>
          <a:xfrm>
            <a:off x="237705" y="4069722"/>
            <a:ext cx="2696292" cy="914526"/>
            <a:chOff x="237705" y="4069722"/>
            <a:chExt cx="2696292" cy="91452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D3E66C-37A0-22BF-3D6D-336BBC876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341" t="19927" r="31384"/>
            <a:stretch/>
          </p:blipFill>
          <p:spPr>
            <a:xfrm>
              <a:off x="1290845" y="4069722"/>
              <a:ext cx="1643152" cy="9145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AC1591-B129-0C99-948F-D0264D7B1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06" t="19927" r="73286"/>
            <a:stretch/>
          </p:blipFill>
          <p:spPr>
            <a:xfrm>
              <a:off x="237705" y="4069722"/>
              <a:ext cx="1053140" cy="914526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D2A98B-7E40-C878-545B-5DA640941ADC}"/>
              </a:ext>
            </a:extLst>
          </p:cNvPr>
          <p:cNvCxnSpPr>
            <a:cxnSpLocks/>
          </p:cNvCxnSpPr>
          <p:nvPr/>
        </p:nvCxnSpPr>
        <p:spPr>
          <a:xfrm>
            <a:off x="4222398" y="4526983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A65422-2FC1-E210-07B8-8F299381209C}"/>
              </a:ext>
            </a:extLst>
          </p:cNvPr>
          <p:cNvCxnSpPr>
            <a:cxnSpLocks/>
          </p:cNvCxnSpPr>
          <p:nvPr/>
        </p:nvCxnSpPr>
        <p:spPr>
          <a:xfrm>
            <a:off x="4222398" y="2656846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F79831A-BA11-0A90-F10D-DC917A231DCC}"/>
              </a:ext>
            </a:extLst>
          </p:cNvPr>
          <p:cNvCxnSpPr>
            <a:cxnSpLocks/>
          </p:cNvCxnSpPr>
          <p:nvPr/>
        </p:nvCxnSpPr>
        <p:spPr>
          <a:xfrm>
            <a:off x="5635305" y="2656846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A09488B-95D9-AB77-3EDC-14F5A7D06E0D}"/>
              </a:ext>
            </a:extLst>
          </p:cNvPr>
          <p:cNvSpPr/>
          <p:nvPr/>
        </p:nvSpPr>
        <p:spPr>
          <a:xfrm>
            <a:off x="206940" y="3905098"/>
            <a:ext cx="3984693" cy="1243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E1F7FC-905B-01C0-1047-BC8A9BDA6EE5}"/>
              </a:ext>
            </a:extLst>
          </p:cNvPr>
          <p:cNvGrpSpPr/>
          <p:nvPr/>
        </p:nvGrpSpPr>
        <p:grpSpPr>
          <a:xfrm>
            <a:off x="121921" y="2034961"/>
            <a:ext cx="4049678" cy="1243769"/>
            <a:chOff x="121921" y="2034961"/>
            <a:chExt cx="4049678" cy="124376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2957AA-F2A6-FCB9-5F1B-B9DCB19ABDAD}"/>
                </a:ext>
              </a:extLst>
            </p:cNvPr>
            <p:cNvSpPr txBox="1"/>
            <p:nvPr/>
          </p:nvSpPr>
          <p:spPr>
            <a:xfrm>
              <a:off x="240356" y="2181312"/>
              <a:ext cx="105314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black-and-white silhouette of a horse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FAE3B9-10AD-3EED-900B-A83FBE05820F}"/>
                </a:ext>
              </a:extLst>
            </p:cNvPr>
            <p:cNvSpPr txBox="1"/>
            <p:nvPr/>
          </p:nvSpPr>
          <p:spPr>
            <a:xfrm>
              <a:off x="1541379" y="2312211"/>
              <a:ext cx="12282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page of text about segmentation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343E00-215D-2DD4-8A68-C709DED382CF}"/>
                </a:ext>
              </a:extLst>
            </p:cNvPr>
            <p:cNvSpPr txBox="1"/>
            <p:nvPr/>
          </p:nvSpPr>
          <p:spPr>
            <a:xfrm>
              <a:off x="3017560" y="2289033"/>
              <a:ext cx="9606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cup of coffee on a saucer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398AFB-CDCB-CDDC-60C8-48DD88478997}"/>
                </a:ext>
              </a:extLst>
            </p:cNvPr>
            <p:cNvSpPr/>
            <p:nvPr/>
          </p:nvSpPr>
          <p:spPr>
            <a:xfrm>
              <a:off x="121921" y="2034961"/>
              <a:ext cx="4049678" cy="1243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688A873-ECA2-EFE4-D940-D651FAD8BA04}"/>
              </a:ext>
            </a:extLst>
          </p:cNvPr>
          <p:cNvCxnSpPr>
            <a:cxnSpLocks/>
          </p:cNvCxnSpPr>
          <p:nvPr/>
        </p:nvCxnSpPr>
        <p:spPr>
          <a:xfrm>
            <a:off x="5635305" y="4553084"/>
            <a:ext cx="5406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57E972-5556-2D22-377C-2FD622A07EB6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[1] Radford, Alec, et al. "Learning transferable visual models from natural language supervision." </a:t>
            </a:r>
            <a:r>
              <a:rPr lang="en-US" sz="1400" i="1" dirty="0">
                <a:solidFill>
                  <a:srgbClr val="FFFFFF"/>
                </a:solidFill>
              </a:rPr>
              <a:t>International conference on machine learning</a:t>
            </a:r>
            <a:r>
              <a:rPr lang="en-US" sz="1400" dirty="0">
                <a:solidFill>
                  <a:srgbClr val="FFFFFF"/>
                </a:solidFill>
              </a:rPr>
              <a:t>. PMLR, 2021.</a:t>
            </a:r>
          </a:p>
        </p:txBody>
      </p:sp>
    </p:spTree>
    <p:extLst>
      <p:ext uri="{BB962C8B-B14F-4D97-AF65-F5344CB8AC3E}">
        <p14:creationId xmlns:p14="http://schemas.microsoft.com/office/powerpoint/2010/main" val="3893410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905C-9070-212D-A195-518AF1BC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(Contrastive Language-Image Pre-Training)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795550-1E60-075E-5ABD-D062EA57AB4F}"/>
              </a:ext>
            </a:extLst>
          </p:cNvPr>
          <p:cNvGrpSpPr/>
          <p:nvPr/>
        </p:nvGrpSpPr>
        <p:grpSpPr>
          <a:xfrm>
            <a:off x="4613076" y="3864203"/>
            <a:ext cx="960699" cy="1325563"/>
            <a:chOff x="5135301" y="3429000"/>
            <a:chExt cx="960699" cy="1325563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4672C3F5-67F8-58D3-D230-66244827452E}"/>
                </a:ext>
              </a:extLst>
            </p:cNvPr>
            <p:cNvSpPr/>
            <p:nvPr/>
          </p:nvSpPr>
          <p:spPr>
            <a:xfrm rot="5400000">
              <a:off x="4952869" y="3611432"/>
              <a:ext cx="1325563" cy="960699"/>
            </a:xfrm>
            <a:prstGeom prst="trapezoid">
              <a:avLst>
                <a:gd name="adj" fmla="val 31383"/>
              </a:avLst>
            </a:prstGeom>
            <a:solidFill>
              <a:srgbClr val="D5E8D4"/>
            </a:solidFill>
            <a:ln w="28575">
              <a:solidFill>
                <a:srgbClr val="80B2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2C3B6C-7597-8001-1CB2-D3DC1B2F05ED}"/>
                </a:ext>
              </a:extLst>
            </p:cNvPr>
            <p:cNvSpPr txBox="1"/>
            <p:nvPr/>
          </p:nvSpPr>
          <p:spPr>
            <a:xfrm>
              <a:off x="5135301" y="3768615"/>
              <a:ext cx="960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Encoder</a:t>
              </a:r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CD9806-F997-41F0-F03B-FFFF6C36CA0D}"/>
              </a:ext>
            </a:extLst>
          </p:cNvPr>
          <p:cNvGrpSpPr/>
          <p:nvPr/>
        </p:nvGrpSpPr>
        <p:grpSpPr>
          <a:xfrm>
            <a:off x="4613076" y="2000645"/>
            <a:ext cx="960700" cy="1325563"/>
            <a:chOff x="5135298" y="1388519"/>
            <a:chExt cx="960700" cy="1325563"/>
          </a:xfrm>
        </p:grpSpPr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1066888C-098E-1CBE-FD39-1F3327CEAC7C}"/>
                </a:ext>
              </a:extLst>
            </p:cNvPr>
            <p:cNvSpPr/>
            <p:nvPr/>
          </p:nvSpPr>
          <p:spPr>
            <a:xfrm rot="5400000">
              <a:off x="4952866" y="1570951"/>
              <a:ext cx="1325563" cy="960699"/>
            </a:xfrm>
            <a:prstGeom prst="trapezoid">
              <a:avLst>
                <a:gd name="adj" fmla="val 31383"/>
              </a:avLst>
            </a:prstGeom>
            <a:solidFill>
              <a:srgbClr val="E1D5E7"/>
            </a:solidFill>
            <a:ln w="28575">
              <a:solidFill>
                <a:srgbClr val="9673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E7A5B2-D826-03FD-5585-5683DCAB544C}"/>
                </a:ext>
              </a:extLst>
            </p:cNvPr>
            <p:cNvSpPr txBox="1"/>
            <p:nvPr/>
          </p:nvSpPr>
          <p:spPr>
            <a:xfrm>
              <a:off x="5135299" y="1728136"/>
              <a:ext cx="960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Text Encoder</a:t>
              </a:r>
              <a:endParaRPr lang="en-GB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9913E44-F734-5F8C-B248-F4357757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320" y="2291954"/>
            <a:ext cx="2224990" cy="10244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710944-B70E-7598-6417-74368418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59" y="4084211"/>
            <a:ext cx="1780511" cy="1233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06D023-B1A3-5C4F-BE76-EC01D2081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44" t="19927"/>
          <a:stretch/>
        </p:blipFill>
        <p:spPr>
          <a:xfrm>
            <a:off x="2971818" y="4069722"/>
            <a:ext cx="1199780" cy="91452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008007D-8719-84A4-97F8-796675D67BBD}"/>
              </a:ext>
            </a:extLst>
          </p:cNvPr>
          <p:cNvGrpSpPr/>
          <p:nvPr/>
        </p:nvGrpSpPr>
        <p:grpSpPr>
          <a:xfrm>
            <a:off x="237705" y="4069722"/>
            <a:ext cx="2696292" cy="914526"/>
            <a:chOff x="237705" y="4069722"/>
            <a:chExt cx="2696292" cy="91452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D3E66C-37A0-22BF-3D6D-336BBC876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341" t="19927" r="31384"/>
            <a:stretch/>
          </p:blipFill>
          <p:spPr>
            <a:xfrm>
              <a:off x="1290845" y="4069722"/>
              <a:ext cx="1643152" cy="9145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AC1591-B129-0C99-948F-D0264D7B1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06" t="19927" r="73286"/>
            <a:stretch/>
          </p:blipFill>
          <p:spPr>
            <a:xfrm>
              <a:off x="237705" y="4069722"/>
              <a:ext cx="1053140" cy="914526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25360D3-4AA9-3B98-E298-4D277BC878B2}"/>
              </a:ext>
            </a:extLst>
          </p:cNvPr>
          <p:cNvSpPr txBox="1"/>
          <p:nvPr/>
        </p:nvSpPr>
        <p:spPr>
          <a:xfrm>
            <a:off x="8872976" y="3455496"/>
            <a:ext cx="35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×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D2A98B-7E40-C878-545B-5DA640941ADC}"/>
              </a:ext>
            </a:extLst>
          </p:cNvPr>
          <p:cNvCxnSpPr>
            <a:cxnSpLocks/>
          </p:cNvCxnSpPr>
          <p:nvPr/>
        </p:nvCxnSpPr>
        <p:spPr>
          <a:xfrm>
            <a:off x="4222398" y="4526983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A65422-2FC1-E210-07B8-8F299381209C}"/>
              </a:ext>
            </a:extLst>
          </p:cNvPr>
          <p:cNvCxnSpPr>
            <a:cxnSpLocks/>
          </p:cNvCxnSpPr>
          <p:nvPr/>
        </p:nvCxnSpPr>
        <p:spPr>
          <a:xfrm>
            <a:off x="4222398" y="2656846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CB6B3C0-31CA-EB99-9198-1BDA03D062F7}"/>
              </a:ext>
            </a:extLst>
          </p:cNvPr>
          <p:cNvCxnSpPr>
            <a:cxnSpLocks/>
          </p:cNvCxnSpPr>
          <p:nvPr/>
        </p:nvCxnSpPr>
        <p:spPr>
          <a:xfrm>
            <a:off x="9228576" y="3734503"/>
            <a:ext cx="3082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F79831A-BA11-0A90-F10D-DC917A231DCC}"/>
              </a:ext>
            </a:extLst>
          </p:cNvPr>
          <p:cNvCxnSpPr>
            <a:cxnSpLocks/>
          </p:cNvCxnSpPr>
          <p:nvPr/>
        </p:nvCxnSpPr>
        <p:spPr>
          <a:xfrm>
            <a:off x="5635305" y="2656846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A09488B-95D9-AB77-3EDC-14F5A7D06E0D}"/>
              </a:ext>
            </a:extLst>
          </p:cNvPr>
          <p:cNvSpPr/>
          <p:nvPr/>
        </p:nvSpPr>
        <p:spPr>
          <a:xfrm>
            <a:off x="206940" y="3905098"/>
            <a:ext cx="3984693" cy="1243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E1F7FC-905B-01C0-1047-BC8A9BDA6EE5}"/>
              </a:ext>
            </a:extLst>
          </p:cNvPr>
          <p:cNvGrpSpPr/>
          <p:nvPr/>
        </p:nvGrpSpPr>
        <p:grpSpPr>
          <a:xfrm>
            <a:off x="121921" y="2034961"/>
            <a:ext cx="4049678" cy="1243769"/>
            <a:chOff x="121921" y="2034961"/>
            <a:chExt cx="4049678" cy="124376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2957AA-F2A6-FCB9-5F1B-B9DCB19ABDAD}"/>
                </a:ext>
              </a:extLst>
            </p:cNvPr>
            <p:cNvSpPr txBox="1"/>
            <p:nvPr/>
          </p:nvSpPr>
          <p:spPr>
            <a:xfrm>
              <a:off x="240356" y="2181312"/>
              <a:ext cx="105314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black-and-white silhouette of a horse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FAE3B9-10AD-3EED-900B-A83FBE05820F}"/>
                </a:ext>
              </a:extLst>
            </p:cNvPr>
            <p:cNvSpPr txBox="1"/>
            <p:nvPr/>
          </p:nvSpPr>
          <p:spPr>
            <a:xfrm>
              <a:off x="1541379" y="2312211"/>
              <a:ext cx="12282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page of text about segmentation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343E00-215D-2DD4-8A68-C709DED382CF}"/>
                </a:ext>
              </a:extLst>
            </p:cNvPr>
            <p:cNvSpPr txBox="1"/>
            <p:nvPr/>
          </p:nvSpPr>
          <p:spPr>
            <a:xfrm>
              <a:off x="3017560" y="2289033"/>
              <a:ext cx="9606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cup of coffee on a saucer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398AFB-CDCB-CDDC-60C8-48DD88478997}"/>
                </a:ext>
              </a:extLst>
            </p:cNvPr>
            <p:cNvSpPr/>
            <p:nvPr/>
          </p:nvSpPr>
          <p:spPr>
            <a:xfrm>
              <a:off x="121921" y="2034961"/>
              <a:ext cx="4049678" cy="1243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23CAADC-1912-D1B5-DA39-F4B9614AE59D}"/>
              </a:ext>
            </a:extLst>
          </p:cNvPr>
          <p:cNvCxnSpPr>
            <a:cxnSpLocks/>
          </p:cNvCxnSpPr>
          <p:nvPr/>
        </p:nvCxnSpPr>
        <p:spPr>
          <a:xfrm>
            <a:off x="9049191" y="2656846"/>
            <a:ext cx="0" cy="955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731CE94-8129-A062-1048-9CA739B64378}"/>
              </a:ext>
            </a:extLst>
          </p:cNvPr>
          <p:cNvCxnSpPr>
            <a:cxnSpLocks/>
          </p:cNvCxnSpPr>
          <p:nvPr/>
        </p:nvCxnSpPr>
        <p:spPr>
          <a:xfrm flipH="1">
            <a:off x="8212630" y="2664342"/>
            <a:ext cx="856881" cy="26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04F456-C908-F1B0-7A6A-C1C27C695EA4}"/>
              </a:ext>
            </a:extLst>
          </p:cNvPr>
          <p:cNvCxnSpPr>
            <a:cxnSpLocks/>
          </p:cNvCxnSpPr>
          <p:nvPr/>
        </p:nvCxnSpPr>
        <p:spPr>
          <a:xfrm flipV="1">
            <a:off x="9049191" y="3842585"/>
            <a:ext cx="0" cy="770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947C366-DD69-E992-CF65-6CE54C809687}"/>
              </a:ext>
            </a:extLst>
          </p:cNvPr>
          <p:cNvCxnSpPr>
            <a:cxnSpLocks/>
          </p:cNvCxnSpPr>
          <p:nvPr/>
        </p:nvCxnSpPr>
        <p:spPr>
          <a:xfrm flipH="1">
            <a:off x="8013587" y="4605852"/>
            <a:ext cx="104576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688A873-ECA2-EFE4-D940-D651FAD8BA04}"/>
              </a:ext>
            </a:extLst>
          </p:cNvPr>
          <p:cNvCxnSpPr>
            <a:cxnSpLocks/>
          </p:cNvCxnSpPr>
          <p:nvPr/>
        </p:nvCxnSpPr>
        <p:spPr>
          <a:xfrm>
            <a:off x="5635305" y="4553084"/>
            <a:ext cx="5406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087BA7-95C1-7379-B99F-7A9E6BB99C46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[1] Radford, Alec, et al. "Learning transferable visual models from natural language supervision." </a:t>
            </a:r>
            <a:r>
              <a:rPr lang="en-US" sz="1400" i="1" dirty="0">
                <a:solidFill>
                  <a:srgbClr val="FFFFFF"/>
                </a:solidFill>
              </a:rPr>
              <a:t>International conference on machine learning</a:t>
            </a:r>
            <a:r>
              <a:rPr lang="en-US" sz="1400" dirty="0">
                <a:solidFill>
                  <a:srgbClr val="FFFFFF"/>
                </a:solidFill>
              </a:rPr>
              <a:t>. PMLR, 2021.</a:t>
            </a:r>
          </a:p>
        </p:txBody>
      </p:sp>
    </p:spTree>
    <p:extLst>
      <p:ext uri="{BB962C8B-B14F-4D97-AF65-F5344CB8AC3E}">
        <p14:creationId xmlns:p14="http://schemas.microsoft.com/office/powerpoint/2010/main" val="16160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905C-9070-212D-A195-518AF1BC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(Contrastive Language-Image Pre-Training)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795550-1E60-075E-5ABD-D062EA57AB4F}"/>
              </a:ext>
            </a:extLst>
          </p:cNvPr>
          <p:cNvGrpSpPr/>
          <p:nvPr/>
        </p:nvGrpSpPr>
        <p:grpSpPr>
          <a:xfrm>
            <a:off x="4613076" y="3864203"/>
            <a:ext cx="960699" cy="1325563"/>
            <a:chOff x="5135301" y="3429000"/>
            <a:chExt cx="960699" cy="1325563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4672C3F5-67F8-58D3-D230-66244827452E}"/>
                </a:ext>
              </a:extLst>
            </p:cNvPr>
            <p:cNvSpPr/>
            <p:nvPr/>
          </p:nvSpPr>
          <p:spPr>
            <a:xfrm rot="5400000">
              <a:off x="4952869" y="3611432"/>
              <a:ext cx="1325563" cy="960699"/>
            </a:xfrm>
            <a:prstGeom prst="trapezoid">
              <a:avLst>
                <a:gd name="adj" fmla="val 31383"/>
              </a:avLst>
            </a:prstGeom>
            <a:solidFill>
              <a:srgbClr val="D5E8D4"/>
            </a:solidFill>
            <a:ln w="28575">
              <a:solidFill>
                <a:srgbClr val="80B2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2C3B6C-7597-8001-1CB2-D3DC1B2F05ED}"/>
                </a:ext>
              </a:extLst>
            </p:cNvPr>
            <p:cNvSpPr txBox="1"/>
            <p:nvPr/>
          </p:nvSpPr>
          <p:spPr>
            <a:xfrm>
              <a:off x="5135301" y="3768615"/>
              <a:ext cx="960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Encoder</a:t>
              </a:r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CD9806-F997-41F0-F03B-FFFF6C36CA0D}"/>
              </a:ext>
            </a:extLst>
          </p:cNvPr>
          <p:cNvGrpSpPr/>
          <p:nvPr/>
        </p:nvGrpSpPr>
        <p:grpSpPr>
          <a:xfrm>
            <a:off x="4613076" y="2001560"/>
            <a:ext cx="960700" cy="1325563"/>
            <a:chOff x="5135298" y="1388519"/>
            <a:chExt cx="960700" cy="1325563"/>
          </a:xfrm>
        </p:grpSpPr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1066888C-098E-1CBE-FD39-1F3327CEAC7C}"/>
                </a:ext>
              </a:extLst>
            </p:cNvPr>
            <p:cNvSpPr/>
            <p:nvPr/>
          </p:nvSpPr>
          <p:spPr>
            <a:xfrm rot="5400000">
              <a:off x="4952866" y="1570951"/>
              <a:ext cx="1325563" cy="960699"/>
            </a:xfrm>
            <a:prstGeom prst="trapezoid">
              <a:avLst>
                <a:gd name="adj" fmla="val 31383"/>
              </a:avLst>
            </a:prstGeom>
            <a:solidFill>
              <a:srgbClr val="E1D5E7"/>
            </a:solidFill>
            <a:ln w="28575">
              <a:solidFill>
                <a:srgbClr val="9673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E7A5B2-D826-03FD-5585-5683DCAB544C}"/>
                </a:ext>
              </a:extLst>
            </p:cNvPr>
            <p:cNvSpPr txBox="1"/>
            <p:nvPr/>
          </p:nvSpPr>
          <p:spPr>
            <a:xfrm>
              <a:off x="5135299" y="1728136"/>
              <a:ext cx="960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Text Encoder</a:t>
              </a:r>
              <a:endParaRPr lang="en-GB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9913E44-F734-5F8C-B248-F4357757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320" y="2291954"/>
            <a:ext cx="2224990" cy="10244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710944-B70E-7598-6417-74368418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59" y="4084211"/>
            <a:ext cx="1780511" cy="123379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1AD21CE-2F70-7CC6-5169-D29CA6A91B3E}"/>
              </a:ext>
            </a:extLst>
          </p:cNvPr>
          <p:cNvGrpSpPr/>
          <p:nvPr/>
        </p:nvGrpSpPr>
        <p:grpSpPr>
          <a:xfrm>
            <a:off x="9690374" y="2733103"/>
            <a:ext cx="1920494" cy="2272833"/>
            <a:chOff x="9821927" y="2782837"/>
            <a:chExt cx="1920494" cy="227283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64C3FFE-0DA3-9BA8-BC3C-B435C176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1927" y="2782837"/>
              <a:ext cx="1920494" cy="196800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66BFDF0-406C-D5EF-7316-C6E979031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4384" y="4750844"/>
              <a:ext cx="1615580" cy="304826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606D023-B1A3-5C4F-BE76-EC01D20812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44" t="19927"/>
          <a:stretch/>
        </p:blipFill>
        <p:spPr>
          <a:xfrm>
            <a:off x="2971819" y="4069722"/>
            <a:ext cx="1199780" cy="91452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008007D-8719-84A4-97F8-796675D67BBD}"/>
              </a:ext>
            </a:extLst>
          </p:cNvPr>
          <p:cNvGrpSpPr/>
          <p:nvPr/>
        </p:nvGrpSpPr>
        <p:grpSpPr>
          <a:xfrm>
            <a:off x="237705" y="4069722"/>
            <a:ext cx="2696292" cy="914526"/>
            <a:chOff x="237705" y="4069722"/>
            <a:chExt cx="2696292" cy="91452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D3E66C-37A0-22BF-3D6D-336BBC876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341" t="19927" r="31384"/>
            <a:stretch/>
          </p:blipFill>
          <p:spPr>
            <a:xfrm>
              <a:off x="1290845" y="4069722"/>
              <a:ext cx="1643152" cy="9145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AC1591-B129-0C99-948F-D0264D7B1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06" t="19927" r="73286"/>
            <a:stretch/>
          </p:blipFill>
          <p:spPr>
            <a:xfrm>
              <a:off x="237705" y="4069722"/>
              <a:ext cx="1053140" cy="914526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25360D3-4AA9-3B98-E298-4D277BC878B2}"/>
              </a:ext>
            </a:extLst>
          </p:cNvPr>
          <p:cNvSpPr txBox="1"/>
          <p:nvPr/>
        </p:nvSpPr>
        <p:spPr>
          <a:xfrm>
            <a:off x="8872976" y="3455496"/>
            <a:ext cx="35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×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D2A98B-7E40-C878-545B-5DA640941ADC}"/>
              </a:ext>
            </a:extLst>
          </p:cNvPr>
          <p:cNvCxnSpPr>
            <a:cxnSpLocks/>
          </p:cNvCxnSpPr>
          <p:nvPr/>
        </p:nvCxnSpPr>
        <p:spPr>
          <a:xfrm>
            <a:off x="4222398" y="4526983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A65422-2FC1-E210-07B8-8F299381209C}"/>
              </a:ext>
            </a:extLst>
          </p:cNvPr>
          <p:cNvCxnSpPr>
            <a:cxnSpLocks/>
          </p:cNvCxnSpPr>
          <p:nvPr/>
        </p:nvCxnSpPr>
        <p:spPr>
          <a:xfrm>
            <a:off x="4222398" y="2656846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CB6B3C0-31CA-EB99-9198-1BDA03D062F7}"/>
              </a:ext>
            </a:extLst>
          </p:cNvPr>
          <p:cNvCxnSpPr>
            <a:cxnSpLocks/>
          </p:cNvCxnSpPr>
          <p:nvPr/>
        </p:nvCxnSpPr>
        <p:spPr>
          <a:xfrm>
            <a:off x="9228576" y="3734503"/>
            <a:ext cx="3082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F79831A-BA11-0A90-F10D-DC917A231DCC}"/>
              </a:ext>
            </a:extLst>
          </p:cNvPr>
          <p:cNvCxnSpPr>
            <a:cxnSpLocks/>
          </p:cNvCxnSpPr>
          <p:nvPr/>
        </p:nvCxnSpPr>
        <p:spPr>
          <a:xfrm>
            <a:off x="5635305" y="2656846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A09488B-95D9-AB77-3EDC-14F5A7D06E0D}"/>
              </a:ext>
            </a:extLst>
          </p:cNvPr>
          <p:cNvSpPr/>
          <p:nvPr/>
        </p:nvSpPr>
        <p:spPr>
          <a:xfrm>
            <a:off x="206940" y="3905098"/>
            <a:ext cx="3984693" cy="1243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E1F7FC-905B-01C0-1047-BC8A9BDA6EE5}"/>
              </a:ext>
            </a:extLst>
          </p:cNvPr>
          <p:cNvGrpSpPr/>
          <p:nvPr/>
        </p:nvGrpSpPr>
        <p:grpSpPr>
          <a:xfrm>
            <a:off x="121921" y="2034961"/>
            <a:ext cx="4049678" cy="1243769"/>
            <a:chOff x="121921" y="2034961"/>
            <a:chExt cx="4049678" cy="124376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2957AA-F2A6-FCB9-5F1B-B9DCB19ABDAD}"/>
                </a:ext>
              </a:extLst>
            </p:cNvPr>
            <p:cNvSpPr txBox="1"/>
            <p:nvPr/>
          </p:nvSpPr>
          <p:spPr>
            <a:xfrm>
              <a:off x="240356" y="2181312"/>
              <a:ext cx="105314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black-and-white silhouette of a horse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FAE3B9-10AD-3EED-900B-A83FBE05820F}"/>
                </a:ext>
              </a:extLst>
            </p:cNvPr>
            <p:cNvSpPr txBox="1"/>
            <p:nvPr/>
          </p:nvSpPr>
          <p:spPr>
            <a:xfrm>
              <a:off x="1541379" y="2312211"/>
              <a:ext cx="12282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page of text about segmentation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343E00-215D-2DD4-8A68-C709DED382CF}"/>
                </a:ext>
              </a:extLst>
            </p:cNvPr>
            <p:cNvSpPr txBox="1"/>
            <p:nvPr/>
          </p:nvSpPr>
          <p:spPr>
            <a:xfrm>
              <a:off x="3017560" y="2289033"/>
              <a:ext cx="9606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cup of coffee on a saucer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398AFB-CDCB-CDDC-60C8-48DD88478997}"/>
                </a:ext>
              </a:extLst>
            </p:cNvPr>
            <p:cNvSpPr/>
            <p:nvPr/>
          </p:nvSpPr>
          <p:spPr>
            <a:xfrm>
              <a:off x="121921" y="2034961"/>
              <a:ext cx="4049678" cy="1243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23CAADC-1912-D1B5-DA39-F4B9614AE59D}"/>
              </a:ext>
            </a:extLst>
          </p:cNvPr>
          <p:cNvCxnSpPr>
            <a:cxnSpLocks/>
          </p:cNvCxnSpPr>
          <p:nvPr/>
        </p:nvCxnSpPr>
        <p:spPr>
          <a:xfrm>
            <a:off x="9049191" y="2656846"/>
            <a:ext cx="0" cy="955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731CE94-8129-A062-1048-9CA739B64378}"/>
              </a:ext>
            </a:extLst>
          </p:cNvPr>
          <p:cNvCxnSpPr>
            <a:cxnSpLocks/>
          </p:cNvCxnSpPr>
          <p:nvPr/>
        </p:nvCxnSpPr>
        <p:spPr>
          <a:xfrm flipH="1">
            <a:off x="8212630" y="2664342"/>
            <a:ext cx="856881" cy="26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04F456-C908-F1B0-7A6A-C1C27C695EA4}"/>
              </a:ext>
            </a:extLst>
          </p:cNvPr>
          <p:cNvCxnSpPr>
            <a:cxnSpLocks/>
          </p:cNvCxnSpPr>
          <p:nvPr/>
        </p:nvCxnSpPr>
        <p:spPr>
          <a:xfrm flipV="1">
            <a:off x="9049191" y="3842585"/>
            <a:ext cx="0" cy="770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947C366-DD69-E992-CF65-6CE54C809687}"/>
              </a:ext>
            </a:extLst>
          </p:cNvPr>
          <p:cNvCxnSpPr>
            <a:cxnSpLocks/>
          </p:cNvCxnSpPr>
          <p:nvPr/>
        </p:nvCxnSpPr>
        <p:spPr>
          <a:xfrm flipH="1">
            <a:off x="8013587" y="4605852"/>
            <a:ext cx="104576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688A873-ECA2-EFE4-D940-D651FAD8BA04}"/>
              </a:ext>
            </a:extLst>
          </p:cNvPr>
          <p:cNvCxnSpPr>
            <a:cxnSpLocks/>
          </p:cNvCxnSpPr>
          <p:nvPr/>
        </p:nvCxnSpPr>
        <p:spPr>
          <a:xfrm>
            <a:off x="5635305" y="4553084"/>
            <a:ext cx="5406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48C3245-89B9-C2B3-E9C7-704E3224BB74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[1] Radford, Alec, et al. "Learning transferable visual models from natural language supervision." </a:t>
            </a:r>
            <a:r>
              <a:rPr lang="en-US" sz="1400" i="1" dirty="0">
                <a:solidFill>
                  <a:srgbClr val="FFFFFF"/>
                </a:solidFill>
              </a:rPr>
              <a:t>International conference on machine learning</a:t>
            </a:r>
            <a:r>
              <a:rPr lang="en-US" sz="1400" dirty="0">
                <a:solidFill>
                  <a:srgbClr val="FFFFFF"/>
                </a:solidFill>
              </a:rPr>
              <a:t>. PMLR, 2021.</a:t>
            </a:r>
          </a:p>
        </p:txBody>
      </p:sp>
    </p:spTree>
    <p:extLst>
      <p:ext uri="{BB962C8B-B14F-4D97-AF65-F5344CB8AC3E}">
        <p14:creationId xmlns:p14="http://schemas.microsoft.com/office/powerpoint/2010/main" val="2451345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905C-9070-212D-A195-518AF1BC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(Contrastive Language-Image Pre-Training)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CD9806-F997-41F0-F03B-FFFF6C36CA0D}"/>
              </a:ext>
            </a:extLst>
          </p:cNvPr>
          <p:cNvGrpSpPr/>
          <p:nvPr/>
        </p:nvGrpSpPr>
        <p:grpSpPr>
          <a:xfrm>
            <a:off x="4613076" y="2000645"/>
            <a:ext cx="960700" cy="1325563"/>
            <a:chOff x="5135298" y="1388519"/>
            <a:chExt cx="960700" cy="1325563"/>
          </a:xfrm>
        </p:grpSpPr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1066888C-098E-1CBE-FD39-1F3327CEAC7C}"/>
                </a:ext>
              </a:extLst>
            </p:cNvPr>
            <p:cNvSpPr/>
            <p:nvPr/>
          </p:nvSpPr>
          <p:spPr>
            <a:xfrm rot="5400000">
              <a:off x="4952866" y="1570951"/>
              <a:ext cx="1325563" cy="960699"/>
            </a:xfrm>
            <a:prstGeom prst="trapezoid">
              <a:avLst>
                <a:gd name="adj" fmla="val 31383"/>
              </a:avLst>
            </a:prstGeom>
            <a:solidFill>
              <a:srgbClr val="E1D5E7"/>
            </a:solidFill>
            <a:ln w="28575">
              <a:solidFill>
                <a:srgbClr val="9673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E7A5B2-D826-03FD-5585-5683DCAB544C}"/>
                </a:ext>
              </a:extLst>
            </p:cNvPr>
            <p:cNvSpPr txBox="1"/>
            <p:nvPr/>
          </p:nvSpPr>
          <p:spPr>
            <a:xfrm>
              <a:off x="5135299" y="1728136"/>
              <a:ext cx="960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Text Encoder</a:t>
              </a:r>
              <a:endParaRPr lang="en-GB" dirty="0"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A65422-2FC1-E210-07B8-8F299381209C}"/>
              </a:ext>
            </a:extLst>
          </p:cNvPr>
          <p:cNvCxnSpPr>
            <a:cxnSpLocks/>
            <a:endCxn id="3" idx="5"/>
          </p:cNvCxnSpPr>
          <p:nvPr/>
        </p:nvCxnSpPr>
        <p:spPr>
          <a:xfrm flipH="1" flipV="1">
            <a:off x="5729821" y="3299822"/>
            <a:ext cx="1189124" cy="1073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871541F-C1BD-AF3F-B8A7-BF9A2906D716}"/>
              </a:ext>
            </a:extLst>
          </p:cNvPr>
          <p:cNvSpPr/>
          <p:nvPr/>
        </p:nvSpPr>
        <p:spPr>
          <a:xfrm>
            <a:off x="4193425" y="1763426"/>
            <a:ext cx="1800000" cy="180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B6F5F-34B6-D836-D297-A3B41735B1F2}"/>
              </a:ext>
            </a:extLst>
          </p:cNvPr>
          <p:cNvSpPr txBox="1"/>
          <p:nvPr/>
        </p:nvSpPr>
        <p:spPr>
          <a:xfrm>
            <a:off x="6500874" y="4373679"/>
            <a:ext cx="1954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part of CLIP that is used in text-to-image models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25C55-191E-9AA7-C5C1-2986D6FE6456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[1] Radford, Alec, et al. "Learning transferable visual models from natural language supervision." </a:t>
            </a:r>
            <a:r>
              <a:rPr lang="en-US" sz="1400" i="1" dirty="0">
                <a:solidFill>
                  <a:srgbClr val="FFFFFF"/>
                </a:solidFill>
              </a:rPr>
              <a:t>International conference on machine learning</a:t>
            </a:r>
            <a:r>
              <a:rPr lang="en-US" sz="1400" dirty="0">
                <a:solidFill>
                  <a:srgbClr val="FFFFFF"/>
                </a:solidFill>
              </a:rPr>
              <a:t>. PMLR, 2021.</a:t>
            </a:r>
          </a:p>
        </p:txBody>
      </p:sp>
    </p:spTree>
    <p:extLst>
      <p:ext uri="{BB962C8B-B14F-4D97-AF65-F5344CB8AC3E}">
        <p14:creationId xmlns:p14="http://schemas.microsoft.com/office/powerpoint/2010/main" val="353330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C6ED9-7C35-8755-4853-2A941F69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930E18-59B0-36DB-E0B3-B97EC676E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en-US" dirty="0"/>
              <a:t>Diffusion generates realistic images from random noise</a:t>
            </a:r>
            <a:endParaRPr lang="en-GB" dirty="0"/>
          </a:p>
          <a:p>
            <a:r>
              <a:rPr lang="en-GB" dirty="0"/>
              <a:t>It works by training a denoising neural network</a:t>
            </a:r>
          </a:p>
          <a:p>
            <a:r>
              <a:rPr lang="en-GB" dirty="0"/>
              <a:t>When generating the image, we start from pure noise then repeatedly denoise and </a:t>
            </a:r>
            <a:r>
              <a:rPr lang="en-GB" dirty="0" err="1"/>
              <a:t>renoise</a:t>
            </a:r>
            <a:r>
              <a:rPr lang="en-GB" dirty="0"/>
              <a:t> our image</a:t>
            </a:r>
          </a:p>
          <a:p>
            <a:r>
              <a:rPr lang="en-US" dirty="0"/>
              <a:t>Diffusion is very slow and very expensive</a:t>
            </a:r>
            <a:endParaRPr lang="en-GB" dirty="0"/>
          </a:p>
          <a:p>
            <a:endParaRPr lang="en-US" dirty="0"/>
          </a:p>
        </p:txBody>
      </p:sp>
      <p:pic>
        <p:nvPicPr>
          <p:cNvPr id="12" name="Content Placeholder 8" descr="A close up of a screen&#10;&#10;Description automatically generated">
            <a:extLst>
              <a:ext uri="{FF2B5EF4-FFF2-40B4-BE49-F238E27FC236}">
                <a16:creationId xmlns:a16="http://schemas.microsoft.com/office/drawing/2014/main" id="{64439AD3-C3E8-563E-113F-355FC79B8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651" y="1874603"/>
            <a:ext cx="3994491" cy="3994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368681-35B6-084E-DA55-06FFE47B7BC4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[2] Ho, Jonathan, Ajay Jain, and Pieter </a:t>
            </a:r>
            <a:r>
              <a:rPr lang="en-GB" sz="1400" dirty="0" err="1">
                <a:solidFill>
                  <a:srgbClr val="FFFFFF"/>
                </a:solidFill>
              </a:rPr>
              <a:t>Abbeel</a:t>
            </a:r>
            <a:r>
              <a:rPr lang="en-GB" sz="1400" dirty="0">
                <a:solidFill>
                  <a:srgbClr val="FFFFFF"/>
                </a:solidFill>
              </a:rPr>
              <a:t>. "Denoising diffusion probabilistic models." </a:t>
            </a:r>
            <a:r>
              <a:rPr lang="en-GB" sz="1400" i="1" dirty="0">
                <a:solidFill>
                  <a:srgbClr val="FFFFFF"/>
                </a:solidFill>
              </a:rPr>
              <a:t>Advances in neural information processing systems</a:t>
            </a:r>
            <a:r>
              <a:rPr lang="en-GB" sz="1400" dirty="0">
                <a:solidFill>
                  <a:srgbClr val="FFFFFF"/>
                </a:solidFill>
              </a:rPr>
              <a:t> 33 (2020): 6840-6851.</a:t>
            </a:r>
          </a:p>
        </p:txBody>
      </p:sp>
    </p:spTree>
    <p:extLst>
      <p:ext uri="{BB962C8B-B14F-4D97-AF65-F5344CB8AC3E}">
        <p14:creationId xmlns:p14="http://schemas.microsoft.com/office/powerpoint/2010/main" val="3510916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9CDF-9C18-BA12-D0B4-E1BFF482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7B918E-7B3D-1E5B-9F58-E2A679697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11866"/>
          </a:xfrm>
        </p:spPr>
        <p:txBody>
          <a:bodyPr/>
          <a:lstStyle/>
          <a:p>
            <a:r>
              <a:rPr lang="en-US" dirty="0"/>
              <a:t>We can model diffusion as a Markov chain, when every step of the diffusion process is dependent only on the previous step</a:t>
            </a:r>
          </a:p>
        </p:txBody>
      </p:sp>
      <p:pic>
        <p:nvPicPr>
          <p:cNvPr id="8" name="Content Placeholder 4" descr="A math equations and formulas&#10;&#10;Description automatically generated">
            <a:extLst>
              <a:ext uri="{FF2B5EF4-FFF2-40B4-BE49-F238E27FC236}">
                <a16:creationId xmlns:a16="http://schemas.microsoft.com/office/drawing/2014/main" id="{A2BC74D7-616A-1ED7-7DCB-7876356B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657600"/>
            <a:ext cx="10058400" cy="1466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34993B-BD05-42FC-784C-AF5E9A7AE368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[2] Ho, Jonathan, Ajay Jain, and Pieter </a:t>
            </a:r>
            <a:r>
              <a:rPr lang="en-GB" sz="1400" dirty="0" err="1">
                <a:solidFill>
                  <a:srgbClr val="FFFFFF"/>
                </a:solidFill>
              </a:rPr>
              <a:t>Abbeel</a:t>
            </a:r>
            <a:r>
              <a:rPr lang="en-GB" sz="1400" dirty="0">
                <a:solidFill>
                  <a:srgbClr val="FFFFFF"/>
                </a:solidFill>
              </a:rPr>
              <a:t>. "Denoising diffusion probabilistic models." </a:t>
            </a:r>
            <a:r>
              <a:rPr lang="en-GB" sz="1400" i="1" dirty="0">
                <a:solidFill>
                  <a:srgbClr val="FFFFFF"/>
                </a:solidFill>
              </a:rPr>
              <a:t>Advances in neural information processing systems</a:t>
            </a:r>
            <a:r>
              <a:rPr lang="en-GB" sz="1400" dirty="0">
                <a:solidFill>
                  <a:srgbClr val="FFFFFF"/>
                </a:solidFill>
              </a:rPr>
              <a:t> 33 (2020): 6840-6851.</a:t>
            </a:r>
          </a:p>
        </p:txBody>
      </p:sp>
    </p:spTree>
    <p:extLst>
      <p:ext uri="{BB962C8B-B14F-4D97-AF65-F5344CB8AC3E}">
        <p14:creationId xmlns:p14="http://schemas.microsoft.com/office/powerpoint/2010/main" val="3940583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9CDF-9C18-BA12-D0B4-E1BFF482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7B918E-7B3D-1E5B-9F58-E2A679697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11866"/>
          </a:xfrm>
        </p:spPr>
        <p:txBody>
          <a:bodyPr/>
          <a:lstStyle/>
          <a:p>
            <a:r>
              <a:rPr lang="en-US" dirty="0"/>
              <a:t>We can model diffusion as a Markov chain, when every step of the diffusion process is dependent only on the previous step</a:t>
            </a:r>
          </a:p>
        </p:txBody>
      </p:sp>
      <p:pic>
        <p:nvPicPr>
          <p:cNvPr id="8" name="Content Placeholder 4" descr="A math equations and formulas&#10;&#10;Description automatically generated">
            <a:extLst>
              <a:ext uri="{FF2B5EF4-FFF2-40B4-BE49-F238E27FC236}">
                <a16:creationId xmlns:a16="http://schemas.microsoft.com/office/drawing/2014/main" id="{A2BC74D7-616A-1ED7-7DCB-7876356B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657600"/>
            <a:ext cx="10058400" cy="1466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34993B-BD05-42FC-784C-AF5E9A7AE368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[2] Ho, Jonathan, Ajay Jain, and Pieter </a:t>
            </a:r>
            <a:r>
              <a:rPr lang="en-GB" sz="1400" dirty="0" err="1">
                <a:solidFill>
                  <a:srgbClr val="FFFFFF"/>
                </a:solidFill>
              </a:rPr>
              <a:t>Abbeel</a:t>
            </a:r>
            <a:r>
              <a:rPr lang="en-GB" sz="1400" dirty="0">
                <a:solidFill>
                  <a:srgbClr val="FFFFFF"/>
                </a:solidFill>
              </a:rPr>
              <a:t>. "Denoising diffusion probabilistic models." </a:t>
            </a:r>
            <a:r>
              <a:rPr lang="en-GB" sz="1400" i="1" dirty="0">
                <a:solidFill>
                  <a:srgbClr val="FFFFFF"/>
                </a:solidFill>
              </a:rPr>
              <a:t>Advances in neural information processing systems</a:t>
            </a:r>
            <a:r>
              <a:rPr lang="en-GB" sz="1400" dirty="0">
                <a:solidFill>
                  <a:srgbClr val="FFFFFF"/>
                </a:solidFill>
              </a:rPr>
              <a:t> 33 (2020): 6840-6851.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2F2A15-FB32-09AB-80F1-4B74A9280D43}"/>
                  </a:ext>
                </a:extLst>
              </p:cNvPr>
              <p:cNvSpPr txBox="1"/>
              <p:nvPr/>
            </p:nvSpPr>
            <p:spPr>
              <a:xfrm>
                <a:off x="4707833" y="5481689"/>
                <a:ext cx="2018309" cy="64633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Forward Process:</a:t>
                </a:r>
              </a:p>
              <a:p>
                <a:r>
                  <a:rPr lang="en-US" b="1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𝒏𝒐𝒊𝒔𝒆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2F2A15-FB32-09AB-80F1-4B74A9280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833" y="5481689"/>
                <a:ext cx="2018309" cy="646331"/>
              </a:xfrm>
              <a:prstGeom prst="rect">
                <a:avLst/>
              </a:prstGeom>
              <a:blipFill>
                <a:blip r:embed="rId3"/>
                <a:stretch>
                  <a:fillRect l="-2096" t="-367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F1C96C8-E62B-FCD3-D3D7-91400BCB566C}"/>
              </a:ext>
            </a:extLst>
          </p:cNvPr>
          <p:cNvSpPr/>
          <p:nvPr/>
        </p:nvSpPr>
        <p:spPr>
          <a:xfrm>
            <a:off x="5057030" y="4766048"/>
            <a:ext cx="1319916" cy="4261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3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9CDF-9C18-BA12-D0B4-E1BFF482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7B918E-7B3D-1E5B-9F58-E2A679697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11866"/>
          </a:xfrm>
        </p:spPr>
        <p:txBody>
          <a:bodyPr/>
          <a:lstStyle/>
          <a:p>
            <a:r>
              <a:rPr lang="en-US" dirty="0"/>
              <a:t>We can model diffusion as a Markov chain, when every step of the diffusion process is dependent only on the previous step</a:t>
            </a:r>
          </a:p>
        </p:txBody>
      </p:sp>
      <p:pic>
        <p:nvPicPr>
          <p:cNvPr id="8" name="Content Placeholder 4" descr="A math equations and formulas&#10;&#10;Description automatically generated">
            <a:extLst>
              <a:ext uri="{FF2B5EF4-FFF2-40B4-BE49-F238E27FC236}">
                <a16:creationId xmlns:a16="http://schemas.microsoft.com/office/drawing/2014/main" id="{A2BC74D7-616A-1ED7-7DCB-7876356B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657600"/>
            <a:ext cx="10058400" cy="1466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34993B-BD05-42FC-784C-AF5E9A7AE368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[2] Ho, Jonathan, Ajay Jain, and Pieter </a:t>
            </a:r>
            <a:r>
              <a:rPr lang="en-GB" sz="1400" dirty="0" err="1">
                <a:solidFill>
                  <a:srgbClr val="FFFFFF"/>
                </a:solidFill>
              </a:rPr>
              <a:t>Abbeel</a:t>
            </a:r>
            <a:r>
              <a:rPr lang="en-GB" sz="1400" dirty="0">
                <a:solidFill>
                  <a:srgbClr val="FFFFFF"/>
                </a:solidFill>
              </a:rPr>
              <a:t>. "Denoising diffusion probabilistic models." </a:t>
            </a:r>
            <a:r>
              <a:rPr lang="en-GB" sz="1400" i="1" dirty="0">
                <a:solidFill>
                  <a:srgbClr val="FFFFFF"/>
                </a:solidFill>
              </a:rPr>
              <a:t>Advances in neural information processing systems</a:t>
            </a:r>
            <a:r>
              <a:rPr lang="en-GB" sz="1400" dirty="0">
                <a:solidFill>
                  <a:srgbClr val="FFFFFF"/>
                </a:solidFill>
              </a:rPr>
              <a:t> 33 (2020): 6840-6851.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2F2A15-FB32-09AB-80F1-4B74A9280D43}"/>
                  </a:ext>
                </a:extLst>
              </p:cNvPr>
              <p:cNvSpPr txBox="1"/>
              <p:nvPr/>
            </p:nvSpPr>
            <p:spPr>
              <a:xfrm>
                <a:off x="4153803" y="2751667"/>
                <a:ext cx="3542765" cy="64633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Reverse Process: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𝒏𝒐𝒊𝒔𝒆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𝒏𝒐𝒊𝒔𝒆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2F2A15-FB32-09AB-80F1-4B74A9280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03" y="2751667"/>
                <a:ext cx="3542765" cy="646331"/>
              </a:xfrm>
              <a:prstGeom prst="rect">
                <a:avLst/>
              </a:prstGeom>
              <a:blipFill>
                <a:blip r:embed="rId3"/>
                <a:stretch>
                  <a:fillRect l="-1197" t="-3670" b="-550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F1C96C8-E62B-FCD3-D3D7-91400BCB566C}"/>
              </a:ext>
            </a:extLst>
          </p:cNvPr>
          <p:cNvSpPr/>
          <p:nvPr/>
        </p:nvSpPr>
        <p:spPr>
          <a:xfrm>
            <a:off x="5025224" y="3597182"/>
            <a:ext cx="1423283" cy="4261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213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B054604-4897-959E-B1D2-97D7736231FB}"/>
                  </a:ext>
                </a:extLst>
              </p:cNvPr>
              <p:cNvSpPr/>
              <p:nvPr/>
            </p:nvSpPr>
            <p:spPr>
              <a:xfrm>
                <a:off x="3756738" y="3564294"/>
                <a:ext cx="4678524" cy="2368388"/>
              </a:xfrm>
              <a:prstGeom prst="roundRect">
                <a:avLst/>
              </a:prstGeom>
              <a:solidFill>
                <a:srgbClr val="D6E7D5"/>
              </a:solidFill>
              <a:ln>
                <a:solidFill>
                  <a:srgbClr val="8FA58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</a:t>
                </a:r>
                <a:r>
                  <a:rPr lang="en-GB" dirty="0" err="1">
                    <a:solidFill>
                      <a:schemeClr val="tx1"/>
                    </a:solidFill>
                  </a:rPr>
                  <a:t>atent</a:t>
                </a:r>
                <a:r>
                  <a:rPr lang="en-GB" dirty="0">
                    <a:solidFill>
                      <a:schemeClr val="tx1"/>
                    </a:solidFill>
                  </a:rPr>
                  <a:t> Space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B054604-4897-959E-B1D2-97D773623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738" y="3564294"/>
                <a:ext cx="4678524" cy="236838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8FA58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96E6360-4F0F-58C1-A446-EC485613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 Model</a:t>
            </a:r>
            <a:endParaRPr lang="en-GB" dirty="0"/>
          </a:p>
        </p:txBody>
      </p:sp>
      <p:sp>
        <p:nvSpPr>
          <p:cNvPr id="6" name="Flowchart: Manual Operation 5">
            <a:extLst>
              <a:ext uri="{FF2B5EF4-FFF2-40B4-BE49-F238E27FC236}">
                <a16:creationId xmlns:a16="http://schemas.microsoft.com/office/drawing/2014/main" id="{DA994896-48B7-6DDB-3F10-C8C961A3D87B}"/>
              </a:ext>
            </a:extLst>
          </p:cNvPr>
          <p:cNvSpPr/>
          <p:nvPr/>
        </p:nvSpPr>
        <p:spPr>
          <a:xfrm rot="16200000">
            <a:off x="2366653" y="4325788"/>
            <a:ext cx="1302201" cy="845400"/>
          </a:xfrm>
          <a:prstGeom prst="flowChartManualOperation">
            <a:avLst/>
          </a:prstGeom>
          <a:solidFill>
            <a:srgbClr val="DCE9FA"/>
          </a:solidFill>
          <a:ln>
            <a:solidFill>
              <a:srgbClr val="7F87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EE4BADD1-3786-D849-DE69-99160E7243D4}"/>
              </a:ext>
            </a:extLst>
          </p:cNvPr>
          <p:cNvSpPr/>
          <p:nvPr/>
        </p:nvSpPr>
        <p:spPr>
          <a:xfrm rot="5400000">
            <a:off x="8584102" y="4325788"/>
            <a:ext cx="1302201" cy="845400"/>
          </a:xfrm>
          <a:prstGeom prst="flowChartManualOperation">
            <a:avLst/>
          </a:prstGeom>
          <a:solidFill>
            <a:srgbClr val="DCE9FA"/>
          </a:solidFill>
          <a:ln>
            <a:solidFill>
              <a:srgbClr val="7F87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person in a space suit riding a horse&#10;&#10;Description automatically generated">
            <a:extLst>
              <a:ext uri="{FF2B5EF4-FFF2-40B4-BE49-F238E27FC236}">
                <a16:creationId xmlns:a16="http://schemas.microsoft.com/office/drawing/2014/main" id="{FE480152-DE4E-FAE4-0D98-F170C6760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661" y="3870336"/>
            <a:ext cx="1765843" cy="1765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9719F4-6F79-5BE2-6354-3466FAC207EF}"/>
              </a:ext>
            </a:extLst>
          </p:cNvPr>
          <p:cNvSpPr txBox="1"/>
          <p:nvPr/>
        </p:nvSpPr>
        <p:spPr>
          <a:xfrm>
            <a:off x="2480194" y="4419453"/>
            <a:ext cx="1075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Encoder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A9C8AF-4E2B-8491-D0A2-9B1F679C6EC5}"/>
              </a:ext>
            </a:extLst>
          </p:cNvPr>
          <p:cNvSpPr txBox="1"/>
          <p:nvPr/>
        </p:nvSpPr>
        <p:spPr>
          <a:xfrm>
            <a:off x="8697646" y="4419452"/>
            <a:ext cx="1075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Decoder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2C1EFF-BE71-F58E-AB81-5EF79F8FF3A9}"/>
              </a:ext>
            </a:extLst>
          </p:cNvPr>
          <p:cNvSpPr txBox="1"/>
          <p:nvPr/>
        </p:nvSpPr>
        <p:spPr>
          <a:xfrm>
            <a:off x="-1" y="6334780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[3] </a:t>
            </a:r>
            <a:r>
              <a:rPr lang="en-US" sz="1400" dirty="0" err="1">
                <a:solidFill>
                  <a:srgbClr val="FFFFFF"/>
                </a:solidFill>
              </a:rPr>
              <a:t>Rombach</a:t>
            </a:r>
            <a:r>
              <a:rPr lang="en-US" sz="1400" dirty="0">
                <a:solidFill>
                  <a:srgbClr val="FFFFFF"/>
                </a:solidFill>
              </a:rPr>
              <a:t>, Robin, et al. "High-resolution image synthesis with latent diffusion models." Proceedings of the IEEE/CVF conference on computer vision and pattern recognition. 2022.</a:t>
            </a:r>
          </a:p>
        </p:txBody>
      </p:sp>
      <p:pic>
        <p:nvPicPr>
          <p:cNvPr id="39" name="Picture 38" descr="A person in a space suit riding a horse&#10;&#10;Description automatically generated">
            <a:extLst>
              <a:ext uri="{FF2B5EF4-FFF2-40B4-BE49-F238E27FC236}">
                <a16:creationId xmlns:a16="http://schemas.microsoft.com/office/drawing/2014/main" id="{4B2C78CD-2915-9478-696E-594A76199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6" y="3859695"/>
            <a:ext cx="1765843" cy="176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757C72-2E06-C16B-7489-31D2906373E4}"/>
                  </a:ext>
                </a:extLst>
              </p:cNvPr>
              <p:cNvSpPr txBox="1"/>
              <p:nvPr/>
            </p:nvSpPr>
            <p:spPr>
              <a:xfrm>
                <a:off x="658316" y="5682519"/>
                <a:ext cx="1643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56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757C72-2E06-C16B-7489-31D290637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16" y="5682519"/>
                <a:ext cx="164306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4E7B887-7593-C688-2D57-CEE52F6E777A}"/>
                  </a:ext>
                </a:extLst>
              </p:cNvPr>
              <p:cNvSpPr txBox="1"/>
              <p:nvPr/>
            </p:nvSpPr>
            <p:spPr>
              <a:xfrm>
                <a:off x="10066051" y="5682519"/>
                <a:ext cx="1643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56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4E7B887-7593-C688-2D57-CEE52F6E7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051" y="5682519"/>
                <a:ext cx="16430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F37B7B16-50B9-A275-1BF9-F1E1E2CC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11866"/>
          </a:xfrm>
        </p:spPr>
        <p:txBody>
          <a:bodyPr/>
          <a:lstStyle/>
          <a:p>
            <a:r>
              <a:rPr lang="en-US" b="1" dirty="0"/>
              <a:t>Step 1: </a:t>
            </a:r>
            <a:r>
              <a:rPr lang="en-US" dirty="0"/>
              <a:t>Train an autoencoder to shrink the image to a smaller latent space representation</a:t>
            </a:r>
          </a:p>
          <a:p>
            <a:r>
              <a:rPr lang="en-US" b="1" dirty="0"/>
              <a:t>Step 2: </a:t>
            </a:r>
            <a:r>
              <a:rPr lang="en-US" dirty="0"/>
              <a:t>Train the diffusion model in the latent space for lower computational cost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9533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DDFC-9659-D0F1-0E63-82FFBA28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CC4A7-F0B6-4B24-49B5-9748C738D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Technical Details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Ethics Considerations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8177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6360-4F0F-58C1-A446-EC4856136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 Model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197071-A9ED-FC72-0544-6416D9115D4B}"/>
              </a:ext>
            </a:extLst>
          </p:cNvPr>
          <p:cNvSpPr/>
          <p:nvPr/>
        </p:nvSpPr>
        <p:spPr>
          <a:xfrm>
            <a:off x="3787218" y="3564294"/>
            <a:ext cx="4678524" cy="2368388"/>
          </a:xfrm>
          <a:prstGeom prst="roundRect">
            <a:avLst/>
          </a:prstGeom>
          <a:solidFill>
            <a:srgbClr val="D6E7D5"/>
          </a:solidFill>
          <a:ln>
            <a:solidFill>
              <a:srgbClr val="8FA5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>
                <a:solidFill>
                  <a:schemeClr val="tx1"/>
                </a:solidFill>
              </a:rPr>
              <a:t>Diffusion Process in Latent Space</a:t>
            </a:r>
          </a:p>
        </p:txBody>
      </p:sp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EE4BADD1-3786-D849-DE69-99160E7243D4}"/>
              </a:ext>
            </a:extLst>
          </p:cNvPr>
          <p:cNvSpPr/>
          <p:nvPr/>
        </p:nvSpPr>
        <p:spPr>
          <a:xfrm rot="5400000">
            <a:off x="8584102" y="4325788"/>
            <a:ext cx="1302201" cy="845400"/>
          </a:xfrm>
          <a:prstGeom prst="flowChartManualOperation">
            <a:avLst/>
          </a:prstGeom>
          <a:solidFill>
            <a:srgbClr val="DCE9FA"/>
          </a:solidFill>
          <a:ln>
            <a:solidFill>
              <a:srgbClr val="7F87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person in a space suit riding a horse&#10;&#10;Description automatically generated">
            <a:extLst>
              <a:ext uri="{FF2B5EF4-FFF2-40B4-BE49-F238E27FC236}">
                <a16:creationId xmlns:a16="http://schemas.microsoft.com/office/drawing/2014/main" id="{FE480152-DE4E-FAE4-0D98-F170C6760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661" y="3870336"/>
            <a:ext cx="1765843" cy="1765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A9C771-D0ED-8E1D-54EC-DBC30A8275E6}"/>
              </a:ext>
            </a:extLst>
          </p:cNvPr>
          <p:cNvSpPr txBox="1"/>
          <p:nvPr/>
        </p:nvSpPr>
        <p:spPr>
          <a:xfrm>
            <a:off x="684692" y="2008187"/>
            <a:ext cx="1791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 photo of an astronaut riding a horse.”</a:t>
            </a:r>
            <a:endParaRPr lang="en-GB" dirty="0"/>
          </a:p>
        </p:txBody>
      </p:sp>
      <p:sp>
        <p:nvSpPr>
          <p:cNvPr id="12" name="Flowchart: Manual Operation 11">
            <a:extLst>
              <a:ext uri="{FF2B5EF4-FFF2-40B4-BE49-F238E27FC236}">
                <a16:creationId xmlns:a16="http://schemas.microsoft.com/office/drawing/2014/main" id="{571C1E1E-4E40-973E-9D53-DD90FA1592B7}"/>
              </a:ext>
            </a:extLst>
          </p:cNvPr>
          <p:cNvSpPr/>
          <p:nvPr/>
        </p:nvSpPr>
        <p:spPr>
          <a:xfrm rot="16200000">
            <a:off x="2366654" y="2047153"/>
            <a:ext cx="1302201" cy="845400"/>
          </a:xfrm>
          <a:prstGeom prst="flowChartManualOperation">
            <a:avLst/>
          </a:prstGeom>
          <a:solidFill>
            <a:srgbClr val="DCE9FA"/>
          </a:solidFill>
          <a:ln>
            <a:solidFill>
              <a:srgbClr val="7F87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467864-E8C8-9295-40A8-52ACEA75F981}"/>
              </a:ext>
            </a:extLst>
          </p:cNvPr>
          <p:cNvSpPr txBox="1"/>
          <p:nvPr/>
        </p:nvSpPr>
        <p:spPr>
          <a:xfrm>
            <a:off x="2480197" y="2146687"/>
            <a:ext cx="1075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Encoder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A9C8AF-4E2B-8491-D0A2-9B1F679C6EC5}"/>
              </a:ext>
            </a:extLst>
          </p:cNvPr>
          <p:cNvSpPr txBox="1"/>
          <p:nvPr/>
        </p:nvSpPr>
        <p:spPr>
          <a:xfrm>
            <a:off x="8697646" y="4419452"/>
            <a:ext cx="1075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Decoder</a:t>
            </a:r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9F0A93-4183-39CB-778A-9DA9B3CB6162}"/>
              </a:ext>
            </a:extLst>
          </p:cNvPr>
          <p:cNvSpPr/>
          <p:nvPr/>
        </p:nvSpPr>
        <p:spPr>
          <a:xfrm>
            <a:off x="3948657" y="4488290"/>
            <a:ext cx="522515" cy="508654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sz="1100" dirty="0" err="1">
                <a:solidFill>
                  <a:schemeClr val="tx1"/>
                </a:solidFill>
              </a:rPr>
              <a:t>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F78D0C-C6DF-5846-AAB3-0FC6CDAEB7AD}"/>
              </a:ext>
            </a:extLst>
          </p:cNvPr>
          <p:cNvSpPr/>
          <p:nvPr/>
        </p:nvSpPr>
        <p:spPr>
          <a:xfrm>
            <a:off x="5834742" y="4481625"/>
            <a:ext cx="522515" cy="508654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sz="1100" dirty="0" err="1">
                <a:solidFill>
                  <a:schemeClr val="tx1"/>
                </a:solidFill>
              </a:rPr>
              <a:t>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BB8BE7-43E3-AC2D-6E38-6B8E64B86541}"/>
              </a:ext>
            </a:extLst>
          </p:cNvPr>
          <p:cNvSpPr/>
          <p:nvPr/>
        </p:nvSpPr>
        <p:spPr>
          <a:xfrm>
            <a:off x="7670038" y="4481625"/>
            <a:ext cx="522515" cy="5086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sz="1100" dirty="0">
                <a:solidFill>
                  <a:schemeClr val="tx1"/>
                </a:solidFill>
              </a:rPr>
              <a:t>1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778F14-2AE5-4883-67DB-13E8C34A8332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4471172" y="4735952"/>
            <a:ext cx="1363570" cy="666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4D5F12-7193-A9EC-B0B2-4C1F244CD492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>
            <a:off x="6357257" y="4735952"/>
            <a:ext cx="1312781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01B646-493E-7DCE-3E5A-37B0A300CAE2}"/>
              </a:ext>
            </a:extLst>
          </p:cNvPr>
          <p:cNvCxnSpPr>
            <a:cxnSpLocks/>
          </p:cNvCxnSpPr>
          <p:nvPr/>
        </p:nvCxnSpPr>
        <p:spPr>
          <a:xfrm>
            <a:off x="3444869" y="2474319"/>
            <a:ext cx="372104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B02C57-0E4B-FB9C-E1D8-24F64711A746}"/>
              </a:ext>
            </a:extLst>
          </p:cNvPr>
          <p:cNvCxnSpPr>
            <a:cxnSpLocks/>
          </p:cNvCxnSpPr>
          <p:nvPr/>
        </p:nvCxnSpPr>
        <p:spPr>
          <a:xfrm>
            <a:off x="5188757" y="4741043"/>
            <a:ext cx="645985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1B1507-DF41-908C-C9D3-094D0D2122B2}"/>
              </a:ext>
            </a:extLst>
          </p:cNvPr>
          <p:cNvCxnSpPr>
            <a:cxnSpLocks/>
          </p:cNvCxnSpPr>
          <p:nvPr/>
        </p:nvCxnSpPr>
        <p:spPr>
          <a:xfrm>
            <a:off x="7024053" y="4735952"/>
            <a:ext cx="645985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426CCC-C9F1-3D62-ED49-812D17896ADB}"/>
              </a:ext>
            </a:extLst>
          </p:cNvPr>
          <p:cNvCxnSpPr>
            <a:cxnSpLocks/>
          </p:cNvCxnSpPr>
          <p:nvPr/>
        </p:nvCxnSpPr>
        <p:spPr>
          <a:xfrm>
            <a:off x="7165910" y="2469852"/>
            <a:ext cx="0" cy="22661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5FB25D-1E11-526B-B56D-A1591B9992FA}"/>
              </a:ext>
            </a:extLst>
          </p:cNvPr>
          <p:cNvCxnSpPr>
            <a:cxnSpLocks/>
          </p:cNvCxnSpPr>
          <p:nvPr/>
        </p:nvCxnSpPr>
        <p:spPr>
          <a:xfrm>
            <a:off x="5271177" y="2469852"/>
            <a:ext cx="0" cy="22661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2C1EFF-BE71-F58E-AB81-5EF79F8FF3A9}"/>
              </a:ext>
            </a:extLst>
          </p:cNvPr>
          <p:cNvSpPr txBox="1"/>
          <p:nvPr/>
        </p:nvSpPr>
        <p:spPr>
          <a:xfrm>
            <a:off x="-1" y="6334780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[3] </a:t>
            </a:r>
            <a:r>
              <a:rPr lang="en-US" sz="1400" dirty="0" err="1">
                <a:solidFill>
                  <a:srgbClr val="FFFFFF"/>
                </a:solidFill>
              </a:rPr>
              <a:t>Rombach</a:t>
            </a:r>
            <a:r>
              <a:rPr lang="en-US" sz="1400" dirty="0">
                <a:solidFill>
                  <a:srgbClr val="FFFFFF"/>
                </a:solidFill>
              </a:rPr>
              <a:t>, Robin, et al. "High-resolution image synthesis with latent diffusion models." Proceedings of the IEEE/CVF conference on computer vision and pattern recognition. 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F2A567-026B-E80C-C663-FD57FD4BB38A}"/>
                  </a:ext>
                </a:extLst>
              </p:cNvPr>
              <p:cNvSpPr txBox="1"/>
              <p:nvPr/>
            </p:nvSpPr>
            <p:spPr>
              <a:xfrm>
                <a:off x="10066051" y="5682519"/>
                <a:ext cx="1643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56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F2A567-026B-E80C-C663-FD57FD4B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051" y="5682519"/>
                <a:ext cx="164306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noise.png" descr="noise.png">
            <a:extLst>
              <a:ext uri="{FF2B5EF4-FFF2-40B4-BE49-F238E27FC236}">
                <a16:creationId xmlns:a16="http://schemas.microsoft.com/office/drawing/2014/main" id="{F433CC07-5A82-7521-BF2C-3004C4176E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2" t="2334" r="43207" b="45923"/>
          <a:stretch/>
        </p:blipFill>
        <p:spPr>
          <a:xfrm>
            <a:off x="2029550" y="4173588"/>
            <a:ext cx="1149648" cy="115933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2B1B11-E8C2-C3AD-4BAE-72EA47442D0E}"/>
              </a:ext>
            </a:extLst>
          </p:cNvPr>
          <p:cNvCxnSpPr>
            <a:cxnSpLocks/>
          </p:cNvCxnSpPr>
          <p:nvPr/>
        </p:nvCxnSpPr>
        <p:spPr>
          <a:xfrm>
            <a:off x="3251365" y="4733092"/>
            <a:ext cx="645985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299754-DDFE-83C6-33AD-8E74E962B6F6}"/>
                  </a:ext>
                </a:extLst>
              </p:cNvPr>
              <p:cNvSpPr txBox="1"/>
              <p:nvPr/>
            </p:nvSpPr>
            <p:spPr>
              <a:xfrm>
                <a:off x="1936770" y="5399589"/>
                <a:ext cx="13249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299754-DDFE-83C6-33AD-8E74E962B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70" y="5399589"/>
                <a:ext cx="13249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330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B765-8F1C-D0E1-4FE0-34347F0A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Text-to-Image Models?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C0A5-7B58-D9CF-CE0E-7B59A2B4A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144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F917-D0A6-8479-8A95-57BDC49F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Applications</a:t>
            </a:r>
            <a:endParaRPr lang="en-GB" dirty="0"/>
          </a:p>
        </p:txBody>
      </p:sp>
      <p:pic>
        <p:nvPicPr>
          <p:cNvPr id="4" name="Picture 3" descr="A group of people in a room with a large round arch&#10;&#10;Description automatically generated">
            <a:extLst>
              <a:ext uri="{FF2B5EF4-FFF2-40B4-BE49-F238E27FC236}">
                <a16:creationId xmlns:a16="http://schemas.microsoft.com/office/drawing/2014/main" id="{713CF7B5-ADF5-A03F-1196-29D0131B9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92832"/>
            <a:ext cx="4998720" cy="3331667"/>
          </a:xfrm>
          <a:prstGeom prst="rect">
            <a:avLst/>
          </a:prstGeom>
        </p:spPr>
      </p:pic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7BCD8CF8-E993-D96C-629F-9D3690570BED}"/>
              </a:ext>
            </a:extLst>
          </p:cNvPr>
          <p:cNvSpPr txBox="1">
            <a:spLocks/>
          </p:cNvSpPr>
          <p:nvPr/>
        </p:nvSpPr>
        <p:spPr>
          <a:xfrm>
            <a:off x="6156960" y="2192832"/>
            <a:ext cx="4998720" cy="367626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 generated art (this picture caused controversy after winner the Colorado state fair’s emerging digital artists award in 2022)</a:t>
            </a:r>
          </a:p>
          <a:p>
            <a:r>
              <a:rPr lang="en-US" dirty="0"/>
              <a:t>Drafting art works</a:t>
            </a:r>
          </a:p>
          <a:p>
            <a:r>
              <a:rPr lang="en-US" dirty="0"/>
              <a:t>Story boarding</a:t>
            </a:r>
          </a:p>
          <a:p>
            <a:r>
              <a:rPr lang="en-US" dirty="0"/>
              <a:t>Image editing</a:t>
            </a:r>
          </a:p>
        </p:txBody>
      </p:sp>
    </p:spTree>
    <p:extLst>
      <p:ext uri="{BB962C8B-B14F-4D97-AF65-F5344CB8AC3E}">
        <p14:creationId xmlns:p14="http://schemas.microsoft.com/office/powerpoint/2010/main" val="368748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CFE2-152D-E048-ABC5-00CE244F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ControlNet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74F38-1B2C-137C-67FE-8BA80A6B6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stable diffusion to be finetuned so it can take in extra conditions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43A212-BCAB-DD45-AA70-D3970D5C2679}"/>
              </a:ext>
            </a:extLst>
          </p:cNvPr>
          <p:cNvGrpSpPr/>
          <p:nvPr/>
        </p:nvGrpSpPr>
        <p:grpSpPr>
          <a:xfrm>
            <a:off x="2150400" y="2936963"/>
            <a:ext cx="7891200" cy="3240000"/>
            <a:chOff x="838200" y="4336096"/>
            <a:chExt cx="5257800" cy="21567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72F0A2-4901-25BF-7835-B27333937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3961" b="93826"/>
            <a:stretch/>
          </p:blipFill>
          <p:spPr>
            <a:xfrm>
              <a:off x="838200" y="4336096"/>
              <a:ext cx="1651000" cy="2460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272656-8EC3-08FC-3CB6-46BC6FAEE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066" t="52060"/>
            <a:stretch/>
          </p:blipFill>
          <p:spPr>
            <a:xfrm>
              <a:off x="2705840" y="4582160"/>
              <a:ext cx="3390160" cy="191071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DF72E2-327F-24BA-8A04-92D0549D3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060" r="83171"/>
            <a:stretch/>
          </p:blipFill>
          <p:spPr>
            <a:xfrm>
              <a:off x="838200" y="4582160"/>
              <a:ext cx="1732280" cy="19107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8AEF6E-E162-3B1A-1B8A-6809B2F51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61" b="94591"/>
            <a:stretch/>
          </p:blipFill>
          <p:spPr>
            <a:xfrm>
              <a:off x="2705840" y="4336096"/>
              <a:ext cx="3349520" cy="21558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45F59A-E39B-F1BD-6298-6531E8C45C8A}"/>
              </a:ext>
            </a:extLst>
          </p:cNvPr>
          <p:cNvSpPr txBox="1"/>
          <p:nvPr/>
        </p:nvSpPr>
        <p:spPr>
          <a:xfrm>
            <a:off x="0" y="641750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[4] </a:t>
            </a:r>
            <a:r>
              <a:rPr lang="en-GB" sz="1400" dirty="0">
                <a:solidFill>
                  <a:srgbClr val="FFFFFF"/>
                </a:solidFill>
              </a:rPr>
              <a:t>Zhang, </a:t>
            </a:r>
            <a:r>
              <a:rPr lang="en-GB" sz="1400" dirty="0" err="1">
                <a:solidFill>
                  <a:srgbClr val="FFFFFF"/>
                </a:solidFill>
              </a:rPr>
              <a:t>Lvmin</a:t>
            </a:r>
            <a:r>
              <a:rPr lang="en-GB" sz="1400" dirty="0">
                <a:solidFill>
                  <a:srgbClr val="FFFFFF"/>
                </a:solidFill>
              </a:rPr>
              <a:t>, and Maneesh </a:t>
            </a:r>
            <a:r>
              <a:rPr lang="en-GB" sz="1400" dirty="0" err="1">
                <a:solidFill>
                  <a:srgbClr val="FFFFFF"/>
                </a:solidFill>
              </a:rPr>
              <a:t>Agrawala</a:t>
            </a:r>
            <a:r>
              <a:rPr lang="en-GB" sz="1400" dirty="0">
                <a:solidFill>
                  <a:srgbClr val="FFFFFF"/>
                </a:solidFill>
              </a:rPr>
              <a:t>. "Adding conditional control to text-to-image diffusion models." </a:t>
            </a:r>
            <a:r>
              <a:rPr lang="en-GB" sz="1400" i="1" dirty="0" err="1">
                <a:solidFill>
                  <a:srgbClr val="FFFFFF"/>
                </a:solidFill>
              </a:rPr>
              <a:t>arXiv</a:t>
            </a:r>
            <a:r>
              <a:rPr lang="en-GB" sz="1400" i="1" dirty="0">
                <a:solidFill>
                  <a:srgbClr val="FFFFFF"/>
                </a:solidFill>
              </a:rPr>
              <a:t> preprint arXiv:2302.05543</a:t>
            </a:r>
            <a:r>
              <a:rPr lang="en-GB" sz="1400" dirty="0">
                <a:solidFill>
                  <a:srgbClr val="FFFFFF"/>
                </a:solidFill>
              </a:rPr>
              <a:t> (2023).</a:t>
            </a:r>
          </a:p>
        </p:txBody>
      </p:sp>
    </p:spTree>
    <p:extLst>
      <p:ext uri="{BB962C8B-B14F-4D97-AF65-F5344CB8AC3E}">
        <p14:creationId xmlns:p14="http://schemas.microsoft.com/office/powerpoint/2010/main" val="3592756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C122-EA48-DBE3-D0FF-4673F5FF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ChatGPT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DFFD6-B730-FEA8-3C90-1A6C19D2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501" y="1838944"/>
            <a:ext cx="5074998" cy="4161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4F7C8C-A7A6-27DA-A015-872E6A2A9D8D}"/>
              </a:ext>
            </a:extLst>
          </p:cNvPr>
          <p:cNvSpPr txBox="1"/>
          <p:nvPr/>
        </p:nvSpPr>
        <p:spPr>
          <a:xfrm>
            <a:off x="0" y="641750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[9] Wu, </a:t>
            </a:r>
            <a:r>
              <a:rPr lang="en-US" sz="1400" dirty="0" err="1">
                <a:solidFill>
                  <a:srgbClr val="FFFFFF"/>
                </a:solidFill>
              </a:rPr>
              <a:t>Chenfei</a:t>
            </a:r>
            <a:r>
              <a:rPr lang="en-US" sz="1400" dirty="0">
                <a:solidFill>
                  <a:srgbClr val="FFFFFF"/>
                </a:solidFill>
              </a:rPr>
              <a:t>, et al. "Visual </a:t>
            </a:r>
            <a:r>
              <a:rPr lang="en-US" sz="1400" dirty="0" err="1">
                <a:solidFill>
                  <a:srgbClr val="FFFFFF"/>
                </a:solidFill>
              </a:rPr>
              <a:t>chatgpt</a:t>
            </a:r>
            <a:r>
              <a:rPr lang="en-US" sz="1400" dirty="0">
                <a:solidFill>
                  <a:srgbClr val="FFFFFF"/>
                </a:solidFill>
              </a:rPr>
              <a:t>: Talking, drawing and editing with visual foundation models." </a:t>
            </a:r>
            <a:r>
              <a:rPr lang="en-US" sz="1400" dirty="0" err="1">
                <a:solidFill>
                  <a:srgbClr val="FFFFFF"/>
                </a:solidFill>
              </a:rPr>
              <a:t>arXiv</a:t>
            </a:r>
            <a:r>
              <a:rPr lang="en-US" sz="1400" dirty="0">
                <a:solidFill>
                  <a:srgbClr val="FFFFFF"/>
                </a:solidFill>
              </a:rPr>
              <a:t> preprint arXiv:2303.04671 (2023).</a:t>
            </a:r>
          </a:p>
        </p:txBody>
      </p:sp>
    </p:spTree>
    <p:extLst>
      <p:ext uri="{BB962C8B-B14F-4D97-AF65-F5344CB8AC3E}">
        <p14:creationId xmlns:p14="http://schemas.microsoft.com/office/powerpoint/2010/main" val="3704416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7C99-02BB-372E-13A5-E8F62F8C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ODISE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E9DFB-77C7-E9FC-5304-A148A7D30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Segmentation can be done using internal features from stable diffusion</a:t>
            </a:r>
          </a:p>
          <a:p>
            <a:r>
              <a:rPr lang="en-GB" b="1" dirty="0"/>
              <a:t>Open-vocabulary</a:t>
            </a:r>
            <a:r>
              <a:rPr lang="en-GB" dirty="0"/>
              <a:t>, meaning there is no predefined list of categories</a:t>
            </a:r>
          </a:p>
          <a:p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1BE87C-BBA9-925F-0EBE-C148AD70C078}"/>
              </a:ext>
            </a:extLst>
          </p:cNvPr>
          <p:cNvGrpSpPr/>
          <p:nvPr/>
        </p:nvGrpSpPr>
        <p:grpSpPr>
          <a:xfrm>
            <a:off x="1879600" y="2772835"/>
            <a:ext cx="8432800" cy="3476200"/>
            <a:chOff x="1879600" y="3157292"/>
            <a:chExt cx="8432800" cy="3476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03DA52-DFA6-24B4-51B5-7F103B3A4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345"/>
            <a:stretch/>
          </p:blipFill>
          <p:spPr>
            <a:xfrm>
              <a:off x="6238240" y="3557402"/>
              <a:ext cx="4074160" cy="30760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03B81E-7F09-3DD4-522A-A3F346038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8345"/>
            <a:stretch/>
          </p:blipFill>
          <p:spPr>
            <a:xfrm>
              <a:off x="1879600" y="3557402"/>
              <a:ext cx="4074160" cy="30760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D4DCC3-7FF9-8A8F-BCBA-2AD8011DCE67}"/>
                </a:ext>
              </a:extLst>
            </p:cNvPr>
            <p:cNvSpPr txBox="1"/>
            <p:nvPr/>
          </p:nvSpPr>
          <p:spPr>
            <a:xfrm>
              <a:off x="3198630" y="3157292"/>
              <a:ext cx="14360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Input Image</a:t>
              </a:r>
              <a:endParaRPr lang="en-GB" sz="2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36317C-77DB-3267-2583-80F891B546B2}"/>
                </a:ext>
              </a:extLst>
            </p:cNvPr>
            <p:cNvSpPr txBox="1"/>
            <p:nvPr/>
          </p:nvSpPr>
          <p:spPr>
            <a:xfrm>
              <a:off x="7110514" y="3157292"/>
              <a:ext cx="23296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ODISE Segmentation</a:t>
              </a:r>
              <a:endParaRPr lang="en-GB" sz="20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1C17ECD-E9DC-C927-02F0-D14BB72CF196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[5] Xu, </a:t>
            </a:r>
            <a:r>
              <a:rPr lang="en-US" sz="1400" dirty="0" err="1">
                <a:solidFill>
                  <a:srgbClr val="FFFFFF"/>
                </a:solidFill>
              </a:rPr>
              <a:t>Jiarui</a:t>
            </a:r>
            <a:r>
              <a:rPr lang="en-US" sz="1400" dirty="0">
                <a:solidFill>
                  <a:srgbClr val="FFFFFF"/>
                </a:solidFill>
              </a:rPr>
              <a:t>, et al. "Open-vocabulary panoptic segmentation with text-to-image diffusion models." Proceedings of the IEEE/CVF Conference on Computer Vision and Pattern Recognition. 2023.</a:t>
            </a:r>
          </a:p>
        </p:txBody>
      </p:sp>
    </p:spTree>
    <p:extLst>
      <p:ext uri="{BB962C8B-B14F-4D97-AF65-F5344CB8AC3E}">
        <p14:creationId xmlns:p14="http://schemas.microsoft.com/office/powerpoint/2010/main" val="1459913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814B-4D59-AF74-D101-37348DD3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DreamBooth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54E3A-F4D8-2F41-D7A0-4BEA3DF51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Enables a text-to-image model to represent a specific subject</a:t>
            </a:r>
          </a:p>
          <a:p>
            <a:r>
              <a:rPr lang="en-US" dirty="0"/>
              <a:t>Start with a pretrained stable diffusion model, then finetune on 3 – 5 images of a specific animal, landmark, person, landscape etc.</a:t>
            </a:r>
          </a:p>
          <a:p>
            <a:r>
              <a:rPr lang="en-US" dirty="0"/>
              <a:t>To prevent stable diffusion from forgetting old concept we also use prior preserving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204E6-732B-D025-23E0-11464566C834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[6] Ruiz, </a:t>
            </a:r>
            <a:r>
              <a:rPr lang="en-US" sz="1400" dirty="0" err="1">
                <a:solidFill>
                  <a:srgbClr val="FFFFFF"/>
                </a:solidFill>
              </a:rPr>
              <a:t>Nataniel</a:t>
            </a:r>
            <a:r>
              <a:rPr lang="en-US" sz="1400" dirty="0">
                <a:solidFill>
                  <a:srgbClr val="FFFFFF"/>
                </a:solidFill>
              </a:rPr>
              <a:t>, et al. "</a:t>
            </a:r>
            <a:r>
              <a:rPr lang="en-US" sz="1400" dirty="0" err="1">
                <a:solidFill>
                  <a:srgbClr val="FFFFFF"/>
                </a:solidFill>
              </a:rPr>
              <a:t>Dreambooth</a:t>
            </a:r>
            <a:r>
              <a:rPr lang="en-US" sz="1400" dirty="0">
                <a:solidFill>
                  <a:srgbClr val="FFFFFF"/>
                </a:solidFill>
              </a:rPr>
              <a:t>: Fine tuning text-to-image diffusion models for subject-driven generation." Proceedings of the IEEE/CVF Conference on Computer Vision and Pattern Recognition. 2023.</a:t>
            </a:r>
          </a:p>
        </p:txBody>
      </p:sp>
    </p:spTree>
    <p:extLst>
      <p:ext uri="{BB962C8B-B14F-4D97-AF65-F5344CB8AC3E}">
        <p14:creationId xmlns:p14="http://schemas.microsoft.com/office/powerpoint/2010/main" val="1472238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814B-4D59-AF74-D101-37348DD3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DreamBooth</a:t>
            </a:r>
            <a:endParaRPr lang="en-GB" dirty="0"/>
          </a:p>
        </p:txBody>
      </p:sp>
      <p:sp>
        <p:nvSpPr>
          <p:cNvPr id="9" name="Finetuning dataset">
            <a:extLst>
              <a:ext uri="{FF2B5EF4-FFF2-40B4-BE49-F238E27FC236}">
                <a16:creationId xmlns:a16="http://schemas.microsoft.com/office/drawing/2014/main" id="{D4267BD9-82EF-4F16-4753-B40F34E9C260}"/>
              </a:ext>
            </a:extLst>
          </p:cNvPr>
          <p:cNvSpPr txBox="1"/>
          <p:nvPr/>
        </p:nvSpPr>
        <p:spPr>
          <a:xfrm>
            <a:off x="1142494" y="2306282"/>
            <a:ext cx="228005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/>
            <a:r>
              <a:rPr dirty="0"/>
              <a:t>Finetuning dataset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532A9-9439-B677-8D39-E6850BED1094}"/>
              </a:ext>
            </a:extLst>
          </p:cNvPr>
          <p:cNvGrpSpPr/>
          <p:nvPr/>
        </p:nvGrpSpPr>
        <p:grpSpPr>
          <a:xfrm>
            <a:off x="883865" y="2755711"/>
            <a:ext cx="2788788" cy="3010146"/>
            <a:chOff x="830424" y="3252059"/>
            <a:chExt cx="2788788" cy="3010146"/>
          </a:xfrm>
        </p:grpSpPr>
        <p:pic>
          <p:nvPicPr>
            <p:cNvPr id="14" name="Picture 13" descr="A dog sitting on the floor with a hand on the back&#10;&#10;Description automatically generated">
              <a:extLst>
                <a:ext uri="{FF2B5EF4-FFF2-40B4-BE49-F238E27FC236}">
                  <a16:creationId xmlns:a16="http://schemas.microsoft.com/office/drawing/2014/main" id="{589A94FB-19C2-45B8-9139-1D1F2809D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670" y="4832058"/>
              <a:ext cx="1170542" cy="1375962"/>
            </a:xfrm>
            <a:prstGeom prst="rect">
              <a:avLst/>
            </a:prstGeom>
          </p:spPr>
        </p:pic>
        <p:pic>
          <p:nvPicPr>
            <p:cNvPr id="16" name="Picture 15" descr="A dog standing on a bed&#10;&#10;Description automatically generated">
              <a:extLst>
                <a:ext uri="{FF2B5EF4-FFF2-40B4-BE49-F238E27FC236}">
                  <a16:creationId xmlns:a16="http://schemas.microsoft.com/office/drawing/2014/main" id="{FA9DFCD2-6F36-5B86-73FE-985AE189C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8" y="4810234"/>
              <a:ext cx="1195124" cy="1451971"/>
            </a:xfrm>
            <a:prstGeom prst="rect">
              <a:avLst/>
            </a:prstGeom>
          </p:spPr>
        </p:pic>
        <p:pic>
          <p:nvPicPr>
            <p:cNvPr id="17" name="Picture 16" descr="A dog sitting at a table with food&#10;&#10;Description automatically generated">
              <a:extLst>
                <a:ext uri="{FF2B5EF4-FFF2-40B4-BE49-F238E27FC236}">
                  <a16:creationId xmlns:a16="http://schemas.microsoft.com/office/drawing/2014/main" id="{E0DB16AB-C264-9B5A-7498-C0ED5C854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24" y="3252061"/>
              <a:ext cx="1424513" cy="1449800"/>
            </a:xfrm>
            <a:prstGeom prst="rect">
              <a:avLst/>
            </a:prstGeom>
          </p:spPr>
        </p:pic>
        <p:pic>
          <p:nvPicPr>
            <p:cNvPr id="18" name="Picture 17" descr="A dog standing on a concrete surface&#10;&#10;Description automatically generated">
              <a:extLst>
                <a:ext uri="{FF2B5EF4-FFF2-40B4-BE49-F238E27FC236}">
                  <a16:creationId xmlns:a16="http://schemas.microsoft.com/office/drawing/2014/main" id="{468E648B-731F-321D-4319-2C404F147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372" y="3252059"/>
              <a:ext cx="1161577" cy="145197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5CF3F05-050E-373D-C1F2-D6EB06C72DAE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[6] Ruiz, </a:t>
            </a:r>
            <a:r>
              <a:rPr lang="en-US" sz="1400" dirty="0" err="1">
                <a:solidFill>
                  <a:srgbClr val="FFFFFF"/>
                </a:solidFill>
              </a:rPr>
              <a:t>Nataniel</a:t>
            </a:r>
            <a:r>
              <a:rPr lang="en-US" sz="1400" dirty="0">
                <a:solidFill>
                  <a:srgbClr val="FFFFFF"/>
                </a:solidFill>
              </a:rPr>
              <a:t>, et al. "</a:t>
            </a:r>
            <a:r>
              <a:rPr lang="en-US" sz="1400" dirty="0" err="1">
                <a:solidFill>
                  <a:srgbClr val="FFFFFF"/>
                </a:solidFill>
              </a:rPr>
              <a:t>Dreambooth</a:t>
            </a:r>
            <a:r>
              <a:rPr lang="en-US" sz="1400" dirty="0">
                <a:solidFill>
                  <a:srgbClr val="FFFFFF"/>
                </a:solidFill>
              </a:rPr>
              <a:t>: Fine tuning text-to-image diffusion models for subject-driven generation." Proceedings of the IEEE/CVF Conference on Computer Vision and Pattern Recognition. 2023.</a:t>
            </a:r>
          </a:p>
        </p:txBody>
      </p:sp>
    </p:spTree>
    <p:extLst>
      <p:ext uri="{BB962C8B-B14F-4D97-AF65-F5344CB8AC3E}">
        <p14:creationId xmlns:p14="http://schemas.microsoft.com/office/powerpoint/2010/main" val="4128308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814B-4D59-AF74-D101-37348DD3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DreamBooth</a:t>
            </a:r>
            <a:endParaRPr lang="en-GB" dirty="0"/>
          </a:p>
        </p:txBody>
      </p:sp>
      <p:sp>
        <p:nvSpPr>
          <p:cNvPr id="8" name="a photo of ioprt cliff">
            <a:extLst>
              <a:ext uri="{FF2B5EF4-FFF2-40B4-BE49-F238E27FC236}">
                <a16:creationId xmlns:a16="http://schemas.microsoft.com/office/drawing/2014/main" id="{46658053-C9EB-F082-9D45-BD31F2241387}"/>
              </a:ext>
            </a:extLst>
          </p:cNvPr>
          <p:cNvSpPr txBox="1"/>
          <p:nvPr/>
        </p:nvSpPr>
        <p:spPr>
          <a:xfrm>
            <a:off x="5055892" y="3435440"/>
            <a:ext cx="182424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defRPr sz="4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algn="ctr"/>
            <a:r>
              <a:rPr sz="2800" b="1" dirty="0"/>
              <a:t>photo of </a:t>
            </a:r>
            <a:r>
              <a:rPr lang="en-US" sz="2800" b="1" dirty="0" err="1"/>
              <a:t>zwx</a:t>
            </a:r>
            <a:r>
              <a:rPr sz="2800" b="1" dirty="0"/>
              <a:t> </a:t>
            </a:r>
            <a:r>
              <a:rPr lang="en-US" sz="2800" b="1" dirty="0"/>
              <a:t>dog</a:t>
            </a:r>
            <a:endParaRPr sz="2800" b="1" dirty="0"/>
          </a:p>
        </p:txBody>
      </p:sp>
      <p:sp>
        <p:nvSpPr>
          <p:cNvPr id="9" name="Finetuning dataset">
            <a:extLst>
              <a:ext uri="{FF2B5EF4-FFF2-40B4-BE49-F238E27FC236}">
                <a16:creationId xmlns:a16="http://schemas.microsoft.com/office/drawing/2014/main" id="{D4267BD9-82EF-4F16-4753-B40F34E9C260}"/>
              </a:ext>
            </a:extLst>
          </p:cNvPr>
          <p:cNvSpPr txBox="1"/>
          <p:nvPr/>
        </p:nvSpPr>
        <p:spPr>
          <a:xfrm>
            <a:off x="1142494" y="2306282"/>
            <a:ext cx="228005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/>
            <a:r>
              <a:rPr dirty="0"/>
              <a:t>Finetuning dataset</a:t>
            </a:r>
          </a:p>
        </p:txBody>
      </p:sp>
      <p:sp>
        <p:nvSpPr>
          <p:cNvPr id="10" name="Finetuning prompt">
            <a:extLst>
              <a:ext uri="{FF2B5EF4-FFF2-40B4-BE49-F238E27FC236}">
                <a16:creationId xmlns:a16="http://schemas.microsoft.com/office/drawing/2014/main" id="{AA92E83F-340D-FB0A-9125-9F1727478E29}"/>
              </a:ext>
            </a:extLst>
          </p:cNvPr>
          <p:cNvSpPr txBox="1"/>
          <p:nvPr/>
        </p:nvSpPr>
        <p:spPr>
          <a:xfrm>
            <a:off x="4644714" y="2306282"/>
            <a:ext cx="264659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/>
            <a:r>
              <a:rPr dirty="0"/>
              <a:t>Finetuning prompt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4532A9-9439-B677-8D39-E6850BED1094}"/>
              </a:ext>
            </a:extLst>
          </p:cNvPr>
          <p:cNvGrpSpPr/>
          <p:nvPr/>
        </p:nvGrpSpPr>
        <p:grpSpPr>
          <a:xfrm>
            <a:off x="883865" y="2755711"/>
            <a:ext cx="2788788" cy="3010146"/>
            <a:chOff x="830424" y="3252059"/>
            <a:chExt cx="2788788" cy="3010146"/>
          </a:xfrm>
        </p:grpSpPr>
        <p:pic>
          <p:nvPicPr>
            <p:cNvPr id="14" name="Picture 13" descr="A dog sitting on the floor with a hand on the back&#10;&#10;Description automatically generated">
              <a:extLst>
                <a:ext uri="{FF2B5EF4-FFF2-40B4-BE49-F238E27FC236}">
                  <a16:creationId xmlns:a16="http://schemas.microsoft.com/office/drawing/2014/main" id="{589A94FB-19C2-45B8-9139-1D1F2809D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670" y="4832058"/>
              <a:ext cx="1170542" cy="1375962"/>
            </a:xfrm>
            <a:prstGeom prst="rect">
              <a:avLst/>
            </a:prstGeom>
          </p:spPr>
        </p:pic>
        <p:pic>
          <p:nvPicPr>
            <p:cNvPr id="16" name="Picture 15" descr="A dog standing on a bed&#10;&#10;Description automatically generated">
              <a:extLst>
                <a:ext uri="{FF2B5EF4-FFF2-40B4-BE49-F238E27FC236}">
                  <a16:creationId xmlns:a16="http://schemas.microsoft.com/office/drawing/2014/main" id="{FA9DFCD2-6F36-5B86-73FE-985AE189C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8" y="4810234"/>
              <a:ext cx="1195124" cy="1451971"/>
            </a:xfrm>
            <a:prstGeom prst="rect">
              <a:avLst/>
            </a:prstGeom>
          </p:spPr>
        </p:pic>
        <p:pic>
          <p:nvPicPr>
            <p:cNvPr id="17" name="Picture 16" descr="A dog sitting at a table with food&#10;&#10;Description automatically generated">
              <a:extLst>
                <a:ext uri="{FF2B5EF4-FFF2-40B4-BE49-F238E27FC236}">
                  <a16:creationId xmlns:a16="http://schemas.microsoft.com/office/drawing/2014/main" id="{E0DB16AB-C264-9B5A-7498-C0ED5C854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24" y="3252061"/>
              <a:ext cx="1424513" cy="1449800"/>
            </a:xfrm>
            <a:prstGeom prst="rect">
              <a:avLst/>
            </a:prstGeom>
          </p:spPr>
        </p:pic>
        <p:pic>
          <p:nvPicPr>
            <p:cNvPr id="18" name="Picture 17" descr="A dog standing on a concrete surface&#10;&#10;Description automatically generated">
              <a:extLst>
                <a:ext uri="{FF2B5EF4-FFF2-40B4-BE49-F238E27FC236}">
                  <a16:creationId xmlns:a16="http://schemas.microsoft.com/office/drawing/2014/main" id="{468E648B-731F-321D-4319-2C404F147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372" y="3252059"/>
              <a:ext cx="1161577" cy="145197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5CF3F05-050E-373D-C1F2-D6EB06C72DAE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[6] Ruiz, </a:t>
            </a:r>
            <a:r>
              <a:rPr lang="en-US" sz="1400" dirty="0" err="1">
                <a:solidFill>
                  <a:srgbClr val="FFFFFF"/>
                </a:solidFill>
              </a:rPr>
              <a:t>Nataniel</a:t>
            </a:r>
            <a:r>
              <a:rPr lang="en-US" sz="1400" dirty="0">
                <a:solidFill>
                  <a:srgbClr val="FFFFFF"/>
                </a:solidFill>
              </a:rPr>
              <a:t>, et al. "</a:t>
            </a:r>
            <a:r>
              <a:rPr lang="en-US" sz="1400" dirty="0" err="1">
                <a:solidFill>
                  <a:srgbClr val="FFFFFF"/>
                </a:solidFill>
              </a:rPr>
              <a:t>Dreambooth</a:t>
            </a:r>
            <a:r>
              <a:rPr lang="en-US" sz="1400" dirty="0">
                <a:solidFill>
                  <a:srgbClr val="FFFFFF"/>
                </a:solidFill>
              </a:rPr>
              <a:t>: Fine tuning text-to-image diffusion models for subject-driven generation." Proceedings of the IEEE/CVF Conference on Computer Vision and Pattern Recognition. 2023.</a:t>
            </a:r>
          </a:p>
        </p:txBody>
      </p:sp>
    </p:spTree>
    <p:extLst>
      <p:ext uri="{BB962C8B-B14F-4D97-AF65-F5344CB8AC3E}">
        <p14:creationId xmlns:p14="http://schemas.microsoft.com/office/powerpoint/2010/main" val="743775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814B-4D59-AF74-D101-37348DD3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DreamBooth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05B93F-48F6-B939-A0B2-296684376E05}"/>
              </a:ext>
            </a:extLst>
          </p:cNvPr>
          <p:cNvGrpSpPr/>
          <p:nvPr/>
        </p:nvGrpSpPr>
        <p:grpSpPr>
          <a:xfrm>
            <a:off x="883865" y="2306282"/>
            <a:ext cx="10424270" cy="3459575"/>
            <a:chOff x="858416" y="2748314"/>
            <a:chExt cx="10424270" cy="3459575"/>
          </a:xfrm>
        </p:grpSpPr>
        <p:sp>
          <p:nvSpPr>
            <p:cNvPr id="8" name="a photo of ioprt cliff">
              <a:extLst>
                <a:ext uri="{FF2B5EF4-FFF2-40B4-BE49-F238E27FC236}">
                  <a16:creationId xmlns:a16="http://schemas.microsoft.com/office/drawing/2014/main" id="{46658053-C9EB-F082-9D45-BD31F2241387}"/>
                </a:ext>
              </a:extLst>
            </p:cNvPr>
            <p:cNvSpPr txBox="1"/>
            <p:nvPr/>
          </p:nvSpPr>
          <p:spPr>
            <a:xfrm>
              <a:off x="5030443" y="3877472"/>
              <a:ext cx="1824243" cy="9643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defTabSz="457200">
                <a:defRPr sz="4800"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algn="ctr"/>
              <a:r>
                <a:rPr sz="2800" b="1" dirty="0"/>
                <a:t>photo of </a:t>
              </a:r>
              <a:r>
                <a:rPr lang="en-US" sz="2800" b="1" dirty="0" err="1"/>
                <a:t>zwx</a:t>
              </a:r>
              <a:r>
                <a:rPr sz="2800" b="1" dirty="0"/>
                <a:t> </a:t>
              </a:r>
              <a:r>
                <a:rPr lang="en-US" sz="2800" b="1" dirty="0"/>
                <a:t>dog</a:t>
              </a:r>
              <a:endParaRPr sz="2800" b="1" dirty="0"/>
            </a:p>
          </p:txBody>
        </p:sp>
        <p:sp>
          <p:nvSpPr>
            <p:cNvPr id="9" name="Finetuning dataset">
              <a:extLst>
                <a:ext uri="{FF2B5EF4-FFF2-40B4-BE49-F238E27FC236}">
                  <a16:creationId xmlns:a16="http://schemas.microsoft.com/office/drawing/2014/main" id="{D4267BD9-82EF-4F16-4753-B40F34E9C260}"/>
                </a:ext>
              </a:extLst>
            </p:cNvPr>
            <p:cNvSpPr txBox="1"/>
            <p:nvPr/>
          </p:nvSpPr>
          <p:spPr>
            <a:xfrm>
              <a:off x="1117045" y="2748314"/>
              <a:ext cx="2280051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b="1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 algn="ctr"/>
              <a:r>
                <a:rPr dirty="0"/>
                <a:t>Finetuning dataset</a:t>
              </a:r>
            </a:p>
          </p:txBody>
        </p:sp>
        <p:sp>
          <p:nvSpPr>
            <p:cNvPr id="10" name="Finetuning prompt">
              <a:extLst>
                <a:ext uri="{FF2B5EF4-FFF2-40B4-BE49-F238E27FC236}">
                  <a16:creationId xmlns:a16="http://schemas.microsoft.com/office/drawing/2014/main" id="{AA92E83F-340D-FB0A-9125-9F1727478E29}"/>
                </a:ext>
              </a:extLst>
            </p:cNvPr>
            <p:cNvSpPr txBox="1"/>
            <p:nvPr/>
          </p:nvSpPr>
          <p:spPr>
            <a:xfrm>
              <a:off x="4619265" y="2748314"/>
              <a:ext cx="2646598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b="1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 algn="ctr"/>
              <a:r>
                <a:rPr dirty="0"/>
                <a:t>Finetuning prompt</a:t>
              </a:r>
            </a:p>
          </p:txBody>
        </p:sp>
        <p:sp>
          <p:nvSpPr>
            <p:cNvPr id="13" name="Inference">
              <a:extLst>
                <a:ext uri="{FF2B5EF4-FFF2-40B4-BE49-F238E27FC236}">
                  <a16:creationId xmlns:a16="http://schemas.microsoft.com/office/drawing/2014/main" id="{34CF29E8-58F2-475D-08BD-DE4D74EC9571}"/>
                </a:ext>
              </a:extLst>
            </p:cNvPr>
            <p:cNvSpPr txBox="1"/>
            <p:nvPr/>
          </p:nvSpPr>
          <p:spPr>
            <a:xfrm>
              <a:off x="8507799" y="2748314"/>
              <a:ext cx="2185156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b="1"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 algn="ctr"/>
              <a:r>
                <a:t>Inference</a:t>
              </a:r>
            </a:p>
          </p:txBody>
        </p:sp>
        <p:sp>
          <p:nvSpPr>
            <p:cNvPr id="15" name="a photo of ioprt cliff in the style of monet">
              <a:extLst>
                <a:ext uri="{FF2B5EF4-FFF2-40B4-BE49-F238E27FC236}">
                  <a16:creationId xmlns:a16="http://schemas.microsoft.com/office/drawing/2014/main" id="{BAA8912E-5612-3FA6-787C-81ABF7CA203F}"/>
                </a:ext>
              </a:extLst>
            </p:cNvPr>
            <p:cNvSpPr txBox="1"/>
            <p:nvPr/>
          </p:nvSpPr>
          <p:spPr>
            <a:xfrm>
              <a:off x="7918067" y="5481903"/>
              <a:ext cx="3364619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defTabSz="457200"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algn="ctr"/>
              <a:r>
                <a:rPr lang="en-US" b="1" dirty="0"/>
                <a:t>photo of </a:t>
              </a:r>
              <a:r>
                <a:rPr lang="en-US" b="1" dirty="0" err="1"/>
                <a:t>zwx</a:t>
              </a:r>
              <a:r>
                <a:rPr lang="en-US" b="1" dirty="0"/>
                <a:t> dog graduating with </a:t>
              </a:r>
              <a:r>
                <a:rPr lang="en-US" b="1" dirty="0" err="1"/>
                <a:t>honours</a:t>
              </a:r>
              <a:endParaRPr b="1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4532A9-9439-B677-8D39-E6850BED1094}"/>
                </a:ext>
              </a:extLst>
            </p:cNvPr>
            <p:cNvGrpSpPr/>
            <p:nvPr/>
          </p:nvGrpSpPr>
          <p:grpSpPr>
            <a:xfrm>
              <a:off x="858416" y="3197743"/>
              <a:ext cx="2788788" cy="3010146"/>
              <a:chOff x="830424" y="3252059"/>
              <a:chExt cx="2788788" cy="3010146"/>
            </a:xfrm>
          </p:grpSpPr>
          <p:pic>
            <p:nvPicPr>
              <p:cNvPr id="14" name="Picture 13" descr="A dog sitting on the floor with a hand on the back&#10;&#10;Description automatically generated">
                <a:extLst>
                  <a:ext uri="{FF2B5EF4-FFF2-40B4-BE49-F238E27FC236}">
                    <a16:creationId xmlns:a16="http://schemas.microsoft.com/office/drawing/2014/main" id="{589A94FB-19C2-45B8-9139-1D1F2809DD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8670" y="4832058"/>
                <a:ext cx="1170542" cy="1375962"/>
              </a:xfrm>
              <a:prstGeom prst="rect">
                <a:avLst/>
              </a:prstGeom>
            </p:spPr>
          </p:pic>
          <p:pic>
            <p:nvPicPr>
              <p:cNvPr id="16" name="Picture 15" descr="A dog standing on a bed&#10;&#10;Description automatically generated">
                <a:extLst>
                  <a:ext uri="{FF2B5EF4-FFF2-40B4-BE49-F238E27FC236}">
                    <a16:creationId xmlns:a16="http://schemas.microsoft.com/office/drawing/2014/main" id="{FA9DFCD2-6F36-5B86-73FE-985AE189C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978" y="4810234"/>
                <a:ext cx="1195124" cy="1451971"/>
              </a:xfrm>
              <a:prstGeom prst="rect">
                <a:avLst/>
              </a:prstGeom>
            </p:spPr>
          </p:pic>
          <p:pic>
            <p:nvPicPr>
              <p:cNvPr id="17" name="Picture 16" descr="A dog sitting at a table with food&#10;&#10;Description automatically generated">
                <a:extLst>
                  <a:ext uri="{FF2B5EF4-FFF2-40B4-BE49-F238E27FC236}">
                    <a16:creationId xmlns:a16="http://schemas.microsoft.com/office/drawing/2014/main" id="{E0DB16AB-C264-9B5A-7498-C0ED5C854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424" y="3252061"/>
                <a:ext cx="1424513" cy="1449800"/>
              </a:xfrm>
              <a:prstGeom prst="rect">
                <a:avLst/>
              </a:prstGeom>
            </p:spPr>
          </p:pic>
          <p:pic>
            <p:nvPicPr>
              <p:cNvPr id="18" name="Picture 17" descr="A dog standing on a concrete surface&#10;&#10;Description automatically generated">
                <a:extLst>
                  <a:ext uri="{FF2B5EF4-FFF2-40B4-BE49-F238E27FC236}">
                    <a16:creationId xmlns:a16="http://schemas.microsoft.com/office/drawing/2014/main" id="{468E648B-731F-321D-4319-2C404F147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1372" y="3252059"/>
                <a:ext cx="1161577" cy="1451972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319C763-4512-469A-8F15-D24D3948C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1922" y="3127905"/>
              <a:ext cx="2456908" cy="231606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5CF3F05-050E-373D-C1F2-D6EB06C72DAE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[6] Ruiz, </a:t>
            </a:r>
            <a:r>
              <a:rPr lang="en-US" sz="1400" dirty="0" err="1">
                <a:solidFill>
                  <a:srgbClr val="FFFFFF"/>
                </a:solidFill>
              </a:rPr>
              <a:t>Nataniel</a:t>
            </a:r>
            <a:r>
              <a:rPr lang="en-US" sz="1400" dirty="0">
                <a:solidFill>
                  <a:srgbClr val="FFFFFF"/>
                </a:solidFill>
              </a:rPr>
              <a:t>, et al. "</a:t>
            </a:r>
            <a:r>
              <a:rPr lang="en-US" sz="1400" dirty="0" err="1">
                <a:solidFill>
                  <a:srgbClr val="FFFFFF"/>
                </a:solidFill>
              </a:rPr>
              <a:t>Dreambooth</a:t>
            </a:r>
            <a:r>
              <a:rPr lang="en-US" sz="1400" dirty="0">
                <a:solidFill>
                  <a:srgbClr val="FFFFFF"/>
                </a:solidFill>
              </a:rPr>
              <a:t>: Fine tuning text-to-image diffusion models for subject-driven generation." Proceedings of the IEEE/CVF Conference on Computer Vision and Pattern Recognition. 2023.</a:t>
            </a:r>
          </a:p>
        </p:txBody>
      </p:sp>
    </p:spTree>
    <p:extLst>
      <p:ext uri="{BB962C8B-B14F-4D97-AF65-F5344CB8AC3E}">
        <p14:creationId xmlns:p14="http://schemas.microsoft.com/office/powerpoint/2010/main" val="179458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EB765-8F1C-D0E1-4FE0-34347F0A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Text-to-Image Models Work?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C0A5-7B58-D9CF-CE0E-7B59A2B4A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591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814B-4D59-AF74-D101-37348DD3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DreamBooth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54E3A-F4D8-2F41-D7A0-4BEA3DF51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794" y="1845734"/>
            <a:ext cx="5406886" cy="4023360"/>
          </a:xfrm>
        </p:spPr>
        <p:txBody>
          <a:bodyPr/>
          <a:lstStyle/>
          <a:p>
            <a:r>
              <a:rPr lang="en-US" dirty="0"/>
              <a:t>Prior preserving loss prevent stable diffusion from forgetting old concepts and prevent over fitting</a:t>
            </a:r>
          </a:p>
          <a:p>
            <a:r>
              <a:rPr lang="en-US" dirty="0"/>
              <a:t>It is simply implemented by finetuning on outputs from the pretrained stable diffusion</a:t>
            </a:r>
          </a:p>
          <a:p>
            <a:r>
              <a:rPr lang="en-US" dirty="0"/>
              <a:t>This prevents the model from drifting too far from its initial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204E6-732B-D025-23E0-11464566C834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[6] Ruiz, </a:t>
            </a:r>
            <a:r>
              <a:rPr lang="en-US" sz="1400" dirty="0" err="1">
                <a:solidFill>
                  <a:srgbClr val="FFFFFF"/>
                </a:solidFill>
              </a:rPr>
              <a:t>Nataniel</a:t>
            </a:r>
            <a:r>
              <a:rPr lang="en-US" sz="1400" dirty="0">
                <a:solidFill>
                  <a:srgbClr val="FFFFFF"/>
                </a:solidFill>
              </a:rPr>
              <a:t>, et al. "</a:t>
            </a:r>
            <a:r>
              <a:rPr lang="en-US" sz="1400" dirty="0" err="1">
                <a:solidFill>
                  <a:srgbClr val="FFFFFF"/>
                </a:solidFill>
              </a:rPr>
              <a:t>Dreambooth</a:t>
            </a:r>
            <a:r>
              <a:rPr lang="en-US" sz="1400" dirty="0">
                <a:solidFill>
                  <a:srgbClr val="FFFFFF"/>
                </a:solidFill>
              </a:rPr>
              <a:t>: Fine tuning text-to-image diffusion models for subject-driven generation." Proceedings of the IEEE/CVF Conference on Computer Vision and Pattern Recognition.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0B498-DEF6-0703-BED9-0E4AEE910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76" y="1844973"/>
            <a:ext cx="4226778" cy="39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7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6DA3-4CDC-2713-12C2-B5CA1970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Ethical Considerations?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1FCAC-16B8-190F-3F6E-0FC10BF02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778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84BB-FE4F-9F5C-1B5E-FC608940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Bias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DC347-D36F-2782-EE70-C2C283F06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663440" cy="4023360"/>
          </a:xfrm>
        </p:spPr>
        <p:txBody>
          <a:bodyPr/>
          <a:lstStyle/>
          <a:p>
            <a:r>
              <a:rPr lang="en-US" dirty="0"/>
              <a:t>Software engineers are </a:t>
            </a:r>
            <a:r>
              <a:rPr lang="en-GB" dirty="0"/>
              <a:t>≈</a:t>
            </a:r>
            <a:r>
              <a:rPr lang="en-US" dirty="0"/>
              <a:t>90% male, however one study found stable diffusion depicted software engineers as male 100% of the time.</a:t>
            </a:r>
          </a:p>
          <a:p>
            <a:r>
              <a:rPr lang="en-GB" dirty="0"/>
              <a:t>This suggests that stereotypes are being amplified by text-to-image models</a:t>
            </a:r>
          </a:p>
          <a:p>
            <a:r>
              <a:rPr lang="en-GB" dirty="0"/>
              <a:t>Better curation of training data is needed</a:t>
            </a:r>
          </a:p>
          <a:p>
            <a:r>
              <a:rPr lang="en-GB" dirty="0"/>
              <a:t>Transforming a user's input prompt may also be helpful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36B37-DC65-59B0-1F69-89FF07988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42" y="1845734"/>
            <a:ext cx="3119118" cy="4398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C61C9D-EF9B-AB58-EEDA-1AAF119253BD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[7] Bianchi, Federico, et al. "Easily accessible text-to-image generation amplifies demographic stereotypes at large scale." Proceedings of the 2023 ACM Conference on Fairness, Accountability, and Transparency. 2023.</a:t>
            </a:r>
          </a:p>
        </p:txBody>
      </p:sp>
    </p:spTree>
    <p:extLst>
      <p:ext uri="{BB962C8B-B14F-4D97-AF65-F5344CB8AC3E}">
        <p14:creationId xmlns:p14="http://schemas.microsoft.com/office/powerpoint/2010/main" val="1064891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F965-EC5E-0739-7327-F04FACCFC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Art or Digital Forgery?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366B1-1FE7-E4DF-8C88-470800C97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54444" cy="4023360"/>
          </a:xfrm>
        </p:spPr>
        <p:txBody>
          <a:bodyPr/>
          <a:lstStyle/>
          <a:p>
            <a:r>
              <a:rPr lang="en-US" dirty="0"/>
              <a:t>For small datasets, diffusion models can just copy the training data</a:t>
            </a:r>
          </a:p>
          <a:p>
            <a:r>
              <a:rPr lang="en-US" dirty="0"/>
              <a:t>Overfitting and repeated data in the training set can also cause content replication</a:t>
            </a:r>
          </a:p>
          <a:p>
            <a:r>
              <a:rPr lang="en-GB" dirty="0"/>
              <a:t>Even if image are not directly copied, copyrighted data exist within training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8C14A-483B-7694-5331-D4D6B433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277" y="1845734"/>
            <a:ext cx="5364480" cy="4310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BD0154-7EF5-0407-B200-7BEDB3814460}"/>
              </a:ext>
            </a:extLst>
          </p:cNvPr>
          <p:cNvSpPr txBox="1"/>
          <p:nvPr/>
        </p:nvSpPr>
        <p:spPr>
          <a:xfrm>
            <a:off x="0" y="633478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[8] </a:t>
            </a:r>
            <a:r>
              <a:rPr lang="en-US" sz="1400" dirty="0" err="1">
                <a:solidFill>
                  <a:srgbClr val="FFFFFF"/>
                </a:solidFill>
              </a:rPr>
              <a:t>Somepalli</a:t>
            </a:r>
            <a:r>
              <a:rPr lang="en-US" sz="1400" dirty="0">
                <a:solidFill>
                  <a:srgbClr val="FFFFFF"/>
                </a:solidFill>
              </a:rPr>
              <a:t>, </a:t>
            </a:r>
            <a:r>
              <a:rPr lang="en-US" sz="1400" dirty="0" err="1">
                <a:solidFill>
                  <a:srgbClr val="FFFFFF"/>
                </a:solidFill>
              </a:rPr>
              <a:t>Gowthami</a:t>
            </a:r>
            <a:r>
              <a:rPr lang="en-US" sz="1400" dirty="0">
                <a:solidFill>
                  <a:srgbClr val="FFFFFF"/>
                </a:solidFill>
              </a:rPr>
              <a:t>, et al. "Diffusion art or digital forgery? investigating data replication in diffusion models." Proceedings of the IEEE/CVF Conference on Computer Vision and Pattern Recognition. 2023.</a:t>
            </a:r>
          </a:p>
        </p:txBody>
      </p:sp>
    </p:spTree>
    <p:extLst>
      <p:ext uri="{BB962C8B-B14F-4D97-AF65-F5344CB8AC3E}">
        <p14:creationId xmlns:p14="http://schemas.microsoft.com/office/powerpoint/2010/main" val="4116725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3583-ED75-BED4-5C8C-471419ED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E2F04-7DD7-6C2D-DD5E-4B9B089C7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106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[1] Radford, Alec, et al. "Learning transferable visual models from natural language supervision." </a:t>
            </a:r>
            <a:r>
              <a:rPr lang="en-US" i="1" dirty="0"/>
              <a:t>International conference on machine learning</a:t>
            </a:r>
            <a:r>
              <a:rPr lang="en-US" dirty="0"/>
              <a:t>. PMLR, 2021.</a:t>
            </a:r>
          </a:p>
          <a:p>
            <a:r>
              <a:rPr lang="en-GB" dirty="0"/>
              <a:t>[2] Ho, Jonathan, Ajay Jain, and Pieter </a:t>
            </a:r>
            <a:r>
              <a:rPr lang="en-GB" dirty="0" err="1"/>
              <a:t>Abbeel</a:t>
            </a:r>
            <a:r>
              <a:rPr lang="en-GB" dirty="0"/>
              <a:t>. "Denoising diffusion probabilistic models." </a:t>
            </a:r>
            <a:r>
              <a:rPr lang="en-GB" i="1" dirty="0"/>
              <a:t>Advances in neural information processing systems</a:t>
            </a:r>
            <a:r>
              <a:rPr lang="en-GB" dirty="0"/>
              <a:t> 33 (2020): 6840-6851.</a:t>
            </a:r>
          </a:p>
          <a:p>
            <a:r>
              <a:rPr lang="en-GB" dirty="0"/>
              <a:t>[3] </a:t>
            </a:r>
            <a:r>
              <a:rPr lang="en-US" dirty="0" err="1"/>
              <a:t>Rombach</a:t>
            </a:r>
            <a:r>
              <a:rPr lang="en-US" dirty="0"/>
              <a:t>, Robin, et al. "High-resolution image synthesis with latent diffusion models." </a:t>
            </a:r>
            <a:r>
              <a:rPr lang="en-US" i="1" dirty="0"/>
              <a:t>Proceedings of the IEEE/CVF conference on computer vision and pattern recognition</a:t>
            </a:r>
            <a:r>
              <a:rPr lang="en-US" dirty="0"/>
              <a:t>. 2022.</a:t>
            </a:r>
          </a:p>
          <a:p>
            <a:r>
              <a:rPr lang="en-US" dirty="0"/>
              <a:t>[4] </a:t>
            </a:r>
            <a:r>
              <a:rPr lang="en-GB" dirty="0"/>
              <a:t>Zhang, </a:t>
            </a:r>
            <a:r>
              <a:rPr lang="en-GB" dirty="0" err="1"/>
              <a:t>Lvmin</a:t>
            </a:r>
            <a:r>
              <a:rPr lang="en-GB" dirty="0"/>
              <a:t>, and Maneesh </a:t>
            </a:r>
            <a:r>
              <a:rPr lang="en-GB" dirty="0" err="1"/>
              <a:t>Agrawala</a:t>
            </a:r>
            <a:r>
              <a:rPr lang="en-GB" dirty="0"/>
              <a:t>. "Adding conditional control to text-to-image diffusion models." </a:t>
            </a:r>
            <a:r>
              <a:rPr lang="en-GB" i="1" dirty="0" err="1"/>
              <a:t>arXiv</a:t>
            </a:r>
            <a:r>
              <a:rPr lang="en-GB" i="1" dirty="0"/>
              <a:t> preprint arXiv:2302.05543</a:t>
            </a:r>
            <a:r>
              <a:rPr lang="en-GB" dirty="0"/>
              <a:t> (2023).</a:t>
            </a:r>
          </a:p>
          <a:p>
            <a:r>
              <a:rPr lang="en-GB" dirty="0"/>
              <a:t>[5] Xu, </a:t>
            </a:r>
            <a:r>
              <a:rPr lang="en-GB" dirty="0" err="1"/>
              <a:t>Jiarui</a:t>
            </a:r>
            <a:r>
              <a:rPr lang="en-GB" dirty="0"/>
              <a:t>, et al. "Open-vocabulary panoptic segmentation with text-to-image diffusion models." </a:t>
            </a:r>
            <a:r>
              <a:rPr lang="en-GB" i="1" dirty="0"/>
              <a:t>Proceedings of the IEEE/CVF Conference on Computer Vision and Pattern Recognition</a:t>
            </a:r>
            <a:r>
              <a:rPr lang="en-GB" dirty="0"/>
              <a:t>. 2023.</a:t>
            </a:r>
          </a:p>
          <a:p>
            <a:r>
              <a:rPr lang="en-GB" dirty="0"/>
              <a:t>[6] Ruiz, </a:t>
            </a:r>
            <a:r>
              <a:rPr lang="en-GB" dirty="0" err="1"/>
              <a:t>Nataniel</a:t>
            </a:r>
            <a:r>
              <a:rPr lang="en-GB" dirty="0"/>
              <a:t>, et al. "</a:t>
            </a:r>
            <a:r>
              <a:rPr lang="en-GB" dirty="0" err="1"/>
              <a:t>Dreambooth</a:t>
            </a:r>
            <a:r>
              <a:rPr lang="en-GB" dirty="0"/>
              <a:t>: Fine tuning text-to-image diffusion models for subject-driven generation." </a:t>
            </a:r>
            <a:r>
              <a:rPr lang="en-GB" i="1" dirty="0"/>
              <a:t>Proceedings of the IEEE/CVF Conference on Computer Vision and Pattern Recognition</a:t>
            </a:r>
            <a:r>
              <a:rPr lang="en-GB" dirty="0"/>
              <a:t>. 2023.</a:t>
            </a:r>
          </a:p>
          <a:p>
            <a:r>
              <a:rPr lang="en-GB" dirty="0"/>
              <a:t>[7] </a:t>
            </a:r>
            <a:r>
              <a:rPr lang="en-US" dirty="0"/>
              <a:t>Bianchi, Federico, et al. "Easily accessible text-to-image generation amplifies demographic stereotypes at large scale." </a:t>
            </a:r>
            <a:r>
              <a:rPr lang="en-US" i="1" dirty="0"/>
              <a:t>Proceedings of the 2023 ACM Conference on Fairness, Accountability, and Transparency</a:t>
            </a:r>
            <a:r>
              <a:rPr lang="en-US" dirty="0"/>
              <a:t>. 2023.</a:t>
            </a:r>
          </a:p>
          <a:p>
            <a:r>
              <a:rPr lang="en-US" dirty="0"/>
              <a:t>[8] </a:t>
            </a:r>
            <a:r>
              <a:rPr lang="en-GB" dirty="0" err="1"/>
              <a:t>Somepalli</a:t>
            </a:r>
            <a:r>
              <a:rPr lang="en-GB" dirty="0"/>
              <a:t>, </a:t>
            </a:r>
            <a:r>
              <a:rPr lang="en-GB" dirty="0" err="1"/>
              <a:t>Gowthami</a:t>
            </a:r>
            <a:r>
              <a:rPr lang="en-GB" dirty="0"/>
              <a:t>, et al. "Diffusion art or digital forgery? investigating data replication in diffusion models." </a:t>
            </a:r>
            <a:r>
              <a:rPr lang="en-GB" i="1" dirty="0"/>
              <a:t>Proceedings of the IEEE/CVF Conference on Computer Vision and Pattern Recognition</a:t>
            </a:r>
            <a:r>
              <a:rPr lang="en-GB" dirty="0"/>
              <a:t>. 2023.</a:t>
            </a:r>
          </a:p>
          <a:p>
            <a:r>
              <a:rPr lang="en-GB" dirty="0"/>
              <a:t>[9] Wu, </a:t>
            </a:r>
            <a:r>
              <a:rPr lang="en-GB" dirty="0" err="1"/>
              <a:t>Chenfei</a:t>
            </a:r>
            <a:r>
              <a:rPr lang="en-GB" dirty="0"/>
              <a:t>, et al. "Visual </a:t>
            </a:r>
            <a:r>
              <a:rPr lang="en-GB" dirty="0" err="1"/>
              <a:t>chatgpt</a:t>
            </a:r>
            <a:r>
              <a:rPr lang="en-GB" dirty="0"/>
              <a:t>: Talking, drawing and editing with visual foundation models." </a:t>
            </a:r>
            <a:r>
              <a:rPr lang="en-GB" i="1" dirty="0" err="1"/>
              <a:t>arXiv</a:t>
            </a:r>
            <a:r>
              <a:rPr lang="en-GB" i="1" dirty="0"/>
              <a:t> preprint arXiv:2303.04671</a:t>
            </a:r>
            <a:r>
              <a:rPr lang="en-GB" dirty="0"/>
              <a:t> (2023).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66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AB4D-CA8E-31A3-E345-B447FA6E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Text-to-Image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6C9A6-CFF1-308A-1648-B8DACF138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Text-to-image models typically work in two stages:</a:t>
            </a:r>
          </a:p>
        </p:txBody>
      </p:sp>
    </p:spTree>
    <p:extLst>
      <p:ext uri="{BB962C8B-B14F-4D97-AF65-F5344CB8AC3E}">
        <p14:creationId xmlns:p14="http://schemas.microsoft.com/office/powerpoint/2010/main" val="2347263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AB4D-CA8E-31A3-E345-B447FA6E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Text-to-Image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6C9A6-CFF1-308A-1648-B8DACF138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Text-to-image models typically work in two stages:</a:t>
            </a:r>
          </a:p>
          <a:p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Encoding Text using CLIP</a:t>
            </a:r>
          </a:p>
        </p:txBody>
      </p:sp>
    </p:spTree>
    <p:extLst>
      <p:ext uri="{BB962C8B-B14F-4D97-AF65-F5344CB8AC3E}">
        <p14:creationId xmlns:p14="http://schemas.microsoft.com/office/powerpoint/2010/main" val="206078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AB4D-CA8E-31A3-E345-B447FA6E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Text-to-Image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6C9A6-CFF1-308A-1648-B8DACF138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Text-to-image models typically work in two stages:</a:t>
            </a:r>
          </a:p>
          <a:p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Encoding Text using CLIP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Generate an image using that CLIP encoding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4753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905C-9070-212D-A195-518AF1BC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(Contrastive Language-Image Pre-Training)</a:t>
            </a:r>
            <a:endParaRPr lang="en-GB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606D023-B1A3-5C4F-BE76-EC01D2081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44" t="19927"/>
          <a:stretch/>
        </p:blipFill>
        <p:spPr>
          <a:xfrm>
            <a:off x="2971818" y="4069722"/>
            <a:ext cx="1199780" cy="91452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008007D-8719-84A4-97F8-796675D67BBD}"/>
              </a:ext>
            </a:extLst>
          </p:cNvPr>
          <p:cNvGrpSpPr/>
          <p:nvPr/>
        </p:nvGrpSpPr>
        <p:grpSpPr>
          <a:xfrm>
            <a:off x="237705" y="4069722"/>
            <a:ext cx="2696292" cy="914526"/>
            <a:chOff x="237705" y="4069722"/>
            <a:chExt cx="2696292" cy="91452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D3E66C-37A0-22BF-3D6D-336BBC876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41" t="19927" r="31384"/>
            <a:stretch/>
          </p:blipFill>
          <p:spPr>
            <a:xfrm>
              <a:off x="1290845" y="4069722"/>
              <a:ext cx="1643152" cy="9145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AC1591-B129-0C99-948F-D0264D7B1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06" t="19927" r="73286"/>
            <a:stretch/>
          </p:blipFill>
          <p:spPr>
            <a:xfrm>
              <a:off x="237705" y="4069722"/>
              <a:ext cx="1053140" cy="914526"/>
            </a:xfrm>
            <a:prstGeom prst="rect">
              <a:avLst/>
            </a:prstGeom>
          </p:spPr>
        </p:pic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CA09488B-95D9-AB77-3EDC-14F5A7D06E0D}"/>
              </a:ext>
            </a:extLst>
          </p:cNvPr>
          <p:cNvSpPr/>
          <p:nvPr/>
        </p:nvSpPr>
        <p:spPr>
          <a:xfrm>
            <a:off x="206940" y="3905098"/>
            <a:ext cx="3984693" cy="1243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E1F7FC-905B-01C0-1047-BC8A9BDA6EE5}"/>
              </a:ext>
            </a:extLst>
          </p:cNvPr>
          <p:cNvGrpSpPr/>
          <p:nvPr/>
        </p:nvGrpSpPr>
        <p:grpSpPr>
          <a:xfrm>
            <a:off x="121921" y="2034961"/>
            <a:ext cx="4049678" cy="1243769"/>
            <a:chOff x="121921" y="2034961"/>
            <a:chExt cx="4049678" cy="124376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2957AA-F2A6-FCB9-5F1B-B9DCB19ABDAD}"/>
                </a:ext>
              </a:extLst>
            </p:cNvPr>
            <p:cNvSpPr txBox="1"/>
            <p:nvPr/>
          </p:nvSpPr>
          <p:spPr>
            <a:xfrm>
              <a:off x="240356" y="2181312"/>
              <a:ext cx="105314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black-and-white silhouette of a horse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FAE3B9-10AD-3EED-900B-A83FBE05820F}"/>
                </a:ext>
              </a:extLst>
            </p:cNvPr>
            <p:cNvSpPr txBox="1"/>
            <p:nvPr/>
          </p:nvSpPr>
          <p:spPr>
            <a:xfrm>
              <a:off x="1541379" y="2312211"/>
              <a:ext cx="12282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page of text about segmentation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343E00-215D-2DD4-8A68-C709DED382CF}"/>
                </a:ext>
              </a:extLst>
            </p:cNvPr>
            <p:cNvSpPr txBox="1"/>
            <p:nvPr/>
          </p:nvSpPr>
          <p:spPr>
            <a:xfrm>
              <a:off x="3017560" y="2289033"/>
              <a:ext cx="9606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cup of coffee on a saucer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398AFB-CDCB-CDDC-60C8-48DD88478997}"/>
                </a:ext>
              </a:extLst>
            </p:cNvPr>
            <p:cNvSpPr/>
            <p:nvPr/>
          </p:nvSpPr>
          <p:spPr>
            <a:xfrm>
              <a:off x="121921" y="2034961"/>
              <a:ext cx="4049678" cy="1243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733AA66-9D36-F1AD-3EE0-27482B7CEB8E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[1] Radford, Alec, et al. "Learning transferable visual models from natural language supervision." </a:t>
            </a:r>
            <a:r>
              <a:rPr lang="en-US" sz="1400" i="1" dirty="0">
                <a:solidFill>
                  <a:srgbClr val="FFFFFF"/>
                </a:solidFill>
              </a:rPr>
              <a:t>International conference on machine learning</a:t>
            </a:r>
            <a:r>
              <a:rPr lang="en-US" sz="1400" dirty="0">
                <a:solidFill>
                  <a:srgbClr val="FFFFFF"/>
                </a:solidFill>
              </a:rPr>
              <a:t>. PMLR, 2021.</a:t>
            </a:r>
          </a:p>
        </p:txBody>
      </p:sp>
    </p:spTree>
    <p:extLst>
      <p:ext uri="{BB962C8B-B14F-4D97-AF65-F5344CB8AC3E}">
        <p14:creationId xmlns:p14="http://schemas.microsoft.com/office/powerpoint/2010/main" val="274327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905C-9070-212D-A195-518AF1BC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(Contrastive Language-Image Pre-Training)</a:t>
            </a:r>
            <a:endParaRPr lang="en-GB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606D023-B1A3-5C4F-BE76-EC01D2081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44" t="19927"/>
          <a:stretch/>
        </p:blipFill>
        <p:spPr>
          <a:xfrm>
            <a:off x="2971818" y="4069722"/>
            <a:ext cx="1199780" cy="91452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008007D-8719-84A4-97F8-796675D67BBD}"/>
              </a:ext>
            </a:extLst>
          </p:cNvPr>
          <p:cNvGrpSpPr/>
          <p:nvPr/>
        </p:nvGrpSpPr>
        <p:grpSpPr>
          <a:xfrm>
            <a:off x="237705" y="4069722"/>
            <a:ext cx="2696292" cy="914526"/>
            <a:chOff x="237705" y="4069722"/>
            <a:chExt cx="2696292" cy="91452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D3E66C-37A0-22BF-3D6D-336BBC876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41" t="19927" r="31384"/>
            <a:stretch/>
          </p:blipFill>
          <p:spPr>
            <a:xfrm>
              <a:off x="1290845" y="4069722"/>
              <a:ext cx="1643152" cy="9145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AC1591-B129-0C99-948F-D0264D7B1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06" t="19927" r="73286"/>
            <a:stretch/>
          </p:blipFill>
          <p:spPr>
            <a:xfrm>
              <a:off x="237705" y="4069722"/>
              <a:ext cx="1053140" cy="914526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D2A98B-7E40-C878-545B-5DA640941ADC}"/>
              </a:ext>
            </a:extLst>
          </p:cNvPr>
          <p:cNvCxnSpPr>
            <a:cxnSpLocks/>
          </p:cNvCxnSpPr>
          <p:nvPr/>
        </p:nvCxnSpPr>
        <p:spPr>
          <a:xfrm>
            <a:off x="4222398" y="4526983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A65422-2FC1-E210-07B8-8F299381209C}"/>
              </a:ext>
            </a:extLst>
          </p:cNvPr>
          <p:cNvCxnSpPr>
            <a:cxnSpLocks/>
          </p:cNvCxnSpPr>
          <p:nvPr/>
        </p:nvCxnSpPr>
        <p:spPr>
          <a:xfrm>
            <a:off x="4222398" y="2656846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A09488B-95D9-AB77-3EDC-14F5A7D06E0D}"/>
              </a:ext>
            </a:extLst>
          </p:cNvPr>
          <p:cNvSpPr/>
          <p:nvPr/>
        </p:nvSpPr>
        <p:spPr>
          <a:xfrm>
            <a:off x="206940" y="3905098"/>
            <a:ext cx="3984693" cy="1243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E1F7FC-905B-01C0-1047-BC8A9BDA6EE5}"/>
              </a:ext>
            </a:extLst>
          </p:cNvPr>
          <p:cNvGrpSpPr/>
          <p:nvPr/>
        </p:nvGrpSpPr>
        <p:grpSpPr>
          <a:xfrm>
            <a:off x="121921" y="2034961"/>
            <a:ext cx="4049678" cy="1243769"/>
            <a:chOff x="121921" y="2034961"/>
            <a:chExt cx="4049678" cy="124376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2957AA-F2A6-FCB9-5F1B-B9DCB19ABDAD}"/>
                </a:ext>
              </a:extLst>
            </p:cNvPr>
            <p:cNvSpPr txBox="1"/>
            <p:nvPr/>
          </p:nvSpPr>
          <p:spPr>
            <a:xfrm>
              <a:off x="240356" y="2181312"/>
              <a:ext cx="105314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black-and-white silhouette of a horse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FAE3B9-10AD-3EED-900B-A83FBE05820F}"/>
                </a:ext>
              </a:extLst>
            </p:cNvPr>
            <p:cNvSpPr txBox="1"/>
            <p:nvPr/>
          </p:nvSpPr>
          <p:spPr>
            <a:xfrm>
              <a:off x="1541379" y="2312211"/>
              <a:ext cx="12282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page of text about segmentation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343E00-215D-2DD4-8A68-C709DED382CF}"/>
                </a:ext>
              </a:extLst>
            </p:cNvPr>
            <p:cNvSpPr txBox="1"/>
            <p:nvPr/>
          </p:nvSpPr>
          <p:spPr>
            <a:xfrm>
              <a:off x="3017560" y="2289033"/>
              <a:ext cx="9606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cup of coffee on a saucer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398AFB-CDCB-CDDC-60C8-48DD88478997}"/>
                </a:ext>
              </a:extLst>
            </p:cNvPr>
            <p:cNvSpPr/>
            <p:nvPr/>
          </p:nvSpPr>
          <p:spPr>
            <a:xfrm>
              <a:off x="121921" y="2034961"/>
              <a:ext cx="4049678" cy="1243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5094AB-6972-D2BB-B8D0-75EA80BF8E66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[1] Radford, Alec, et al. "Learning transferable visual models from natural language supervision." </a:t>
            </a:r>
            <a:r>
              <a:rPr lang="en-US" sz="1400" i="1" dirty="0">
                <a:solidFill>
                  <a:srgbClr val="FFFFFF"/>
                </a:solidFill>
              </a:rPr>
              <a:t>International conference on machine learning</a:t>
            </a:r>
            <a:r>
              <a:rPr lang="en-US" sz="1400" dirty="0">
                <a:solidFill>
                  <a:srgbClr val="FFFFFF"/>
                </a:solidFill>
              </a:rPr>
              <a:t>. PMLR, 2021.</a:t>
            </a:r>
          </a:p>
        </p:txBody>
      </p:sp>
    </p:spTree>
    <p:extLst>
      <p:ext uri="{BB962C8B-B14F-4D97-AF65-F5344CB8AC3E}">
        <p14:creationId xmlns:p14="http://schemas.microsoft.com/office/powerpoint/2010/main" val="39607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905C-9070-212D-A195-518AF1BC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(Contrastive Language-Image Pre-Training)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795550-1E60-075E-5ABD-D062EA57AB4F}"/>
              </a:ext>
            </a:extLst>
          </p:cNvPr>
          <p:cNvGrpSpPr/>
          <p:nvPr/>
        </p:nvGrpSpPr>
        <p:grpSpPr>
          <a:xfrm>
            <a:off x="4613076" y="3864203"/>
            <a:ext cx="960699" cy="1325563"/>
            <a:chOff x="5135301" y="3429000"/>
            <a:chExt cx="960699" cy="1325563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4672C3F5-67F8-58D3-D230-66244827452E}"/>
                </a:ext>
              </a:extLst>
            </p:cNvPr>
            <p:cNvSpPr/>
            <p:nvPr/>
          </p:nvSpPr>
          <p:spPr>
            <a:xfrm rot="5400000">
              <a:off x="4952869" y="3611432"/>
              <a:ext cx="1325563" cy="960699"/>
            </a:xfrm>
            <a:prstGeom prst="trapezoid">
              <a:avLst>
                <a:gd name="adj" fmla="val 31383"/>
              </a:avLst>
            </a:prstGeom>
            <a:solidFill>
              <a:srgbClr val="D5E8D4"/>
            </a:solidFill>
            <a:ln w="28575">
              <a:solidFill>
                <a:srgbClr val="80B2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2C3B6C-7597-8001-1CB2-D3DC1B2F05ED}"/>
                </a:ext>
              </a:extLst>
            </p:cNvPr>
            <p:cNvSpPr txBox="1"/>
            <p:nvPr/>
          </p:nvSpPr>
          <p:spPr>
            <a:xfrm>
              <a:off x="5135301" y="3768615"/>
              <a:ext cx="960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Encoder</a:t>
              </a:r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CD9806-F997-41F0-F03B-FFFF6C36CA0D}"/>
              </a:ext>
            </a:extLst>
          </p:cNvPr>
          <p:cNvGrpSpPr/>
          <p:nvPr/>
        </p:nvGrpSpPr>
        <p:grpSpPr>
          <a:xfrm>
            <a:off x="4613076" y="2000645"/>
            <a:ext cx="960700" cy="1325563"/>
            <a:chOff x="5135298" y="1388519"/>
            <a:chExt cx="960700" cy="1325563"/>
          </a:xfrm>
        </p:grpSpPr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1066888C-098E-1CBE-FD39-1F3327CEAC7C}"/>
                </a:ext>
              </a:extLst>
            </p:cNvPr>
            <p:cNvSpPr/>
            <p:nvPr/>
          </p:nvSpPr>
          <p:spPr>
            <a:xfrm rot="5400000">
              <a:off x="4952866" y="1570951"/>
              <a:ext cx="1325563" cy="960699"/>
            </a:xfrm>
            <a:prstGeom prst="trapezoid">
              <a:avLst>
                <a:gd name="adj" fmla="val 31383"/>
              </a:avLst>
            </a:prstGeom>
            <a:solidFill>
              <a:srgbClr val="E1D5E7"/>
            </a:solidFill>
            <a:ln w="28575">
              <a:solidFill>
                <a:srgbClr val="9673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E7A5B2-D826-03FD-5585-5683DCAB544C}"/>
                </a:ext>
              </a:extLst>
            </p:cNvPr>
            <p:cNvSpPr txBox="1"/>
            <p:nvPr/>
          </p:nvSpPr>
          <p:spPr>
            <a:xfrm>
              <a:off x="5135299" y="1728136"/>
              <a:ext cx="960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Text Encoder</a:t>
              </a:r>
              <a:endParaRPr lang="en-GB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A606D023-B1A3-5C4F-BE76-EC01D2081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44" t="19927"/>
          <a:stretch/>
        </p:blipFill>
        <p:spPr>
          <a:xfrm>
            <a:off x="2971818" y="4069722"/>
            <a:ext cx="1199780" cy="91452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E008007D-8719-84A4-97F8-796675D67BBD}"/>
              </a:ext>
            </a:extLst>
          </p:cNvPr>
          <p:cNvGrpSpPr/>
          <p:nvPr/>
        </p:nvGrpSpPr>
        <p:grpSpPr>
          <a:xfrm>
            <a:off x="237705" y="4069722"/>
            <a:ext cx="2696292" cy="914526"/>
            <a:chOff x="237705" y="4069722"/>
            <a:chExt cx="2696292" cy="91452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D3E66C-37A0-22BF-3D6D-336BBC876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41" t="19927" r="31384"/>
            <a:stretch/>
          </p:blipFill>
          <p:spPr>
            <a:xfrm>
              <a:off x="1290845" y="4069722"/>
              <a:ext cx="1643152" cy="9145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AC1591-B129-0C99-948F-D0264D7B1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06" t="19927" r="73286"/>
            <a:stretch/>
          </p:blipFill>
          <p:spPr>
            <a:xfrm>
              <a:off x="237705" y="4069722"/>
              <a:ext cx="1053140" cy="914526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D2A98B-7E40-C878-545B-5DA640941ADC}"/>
              </a:ext>
            </a:extLst>
          </p:cNvPr>
          <p:cNvCxnSpPr>
            <a:cxnSpLocks/>
          </p:cNvCxnSpPr>
          <p:nvPr/>
        </p:nvCxnSpPr>
        <p:spPr>
          <a:xfrm>
            <a:off x="4222398" y="4526983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A65422-2FC1-E210-07B8-8F299381209C}"/>
              </a:ext>
            </a:extLst>
          </p:cNvPr>
          <p:cNvCxnSpPr>
            <a:cxnSpLocks/>
          </p:cNvCxnSpPr>
          <p:nvPr/>
        </p:nvCxnSpPr>
        <p:spPr>
          <a:xfrm>
            <a:off x="4222398" y="2656846"/>
            <a:ext cx="3421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A09488B-95D9-AB77-3EDC-14F5A7D06E0D}"/>
              </a:ext>
            </a:extLst>
          </p:cNvPr>
          <p:cNvSpPr/>
          <p:nvPr/>
        </p:nvSpPr>
        <p:spPr>
          <a:xfrm>
            <a:off x="206940" y="3905098"/>
            <a:ext cx="3984693" cy="1243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E1F7FC-905B-01C0-1047-BC8A9BDA6EE5}"/>
              </a:ext>
            </a:extLst>
          </p:cNvPr>
          <p:cNvGrpSpPr/>
          <p:nvPr/>
        </p:nvGrpSpPr>
        <p:grpSpPr>
          <a:xfrm>
            <a:off x="121921" y="2034961"/>
            <a:ext cx="4049678" cy="1243769"/>
            <a:chOff x="121921" y="2034961"/>
            <a:chExt cx="4049678" cy="124376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2957AA-F2A6-FCB9-5F1B-B9DCB19ABDAD}"/>
                </a:ext>
              </a:extLst>
            </p:cNvPr>
            <p:cNvSpPr txBox="1"/>
            <p:nvPr/>
          </p:nvSpPr>
          <p:spPr>
            <a:xfrm>
              <a:off x="240356" y="2181312"/>
              <a:ext cx="105314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black-and-white silhouette of a horse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FAE3B9-10AD-3EED-900B-A83FBE05820F}"/>
                </a:ext>
              </a:extLst>
            </p:cNvPr>
            <p:cNvSpPr txBox="1"/>
            <p:nvPr/>
          </p:nvSpPr>
          <p:spPr>
            <a:xfrm>
              <a:off x="1541379" y="2312211"/>
              <a:ext cx="12282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page of text about segmentation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343E00-215D-2DD4-8A68-C709DED382CF}"/>
                </a:ext>
              </a:extLst>
            </p:cNvPr>
            <p:cNvSpPr txBox="1"/>
            <p:nvPr/>
          </p:nvSpPr>
          <p:spPr>
            <a:xfrm>
              <a:off x="3017560" y="2289033"/>
              <a:ext cx="960699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/>
                <a:t>a cup of coffee on a saucer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398AFB-CDCB-CDDC-60C8-48DD88478997}"/>
                </a:ext>
              </a:extLst>
            </p:cNvPr>
            <p:cNvSpPr/>
            <p:nvPr/>
          </p:nvSpPr>
          <p:spPr>
            <a:xfrm>
              <a:off x="121921" y="2034961"/>
              <a:ext cx="4049678" cy="1243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B31BEFD-94D8-0782-98B4-398A93838905}"/>
              </a:ext>
            </a:extLst>
          </p:cNvPr>
          <p:cNvSpPr txBox="1"/>
          <p:nvPr/>
        </p:nvSpPr>
        <p:spPr>
          <a:xfrm>
            <a:off x="0" y="6417508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[1] Radford, Alec, et al. "Learning transferable visual models from natural language supervision." </a:t>
            </a:r>
            <a:r>
              <a:rPr lang="en-US" sz="1400" i="1" dirty="0">
                <a:solidFill>
                  <a:srgbClr val="FFFFFF"/>
                </a:solidFill>
              </a:rPr>
              <a:t>International conference on machine learning</a:t>
            </a:r>
            <a:r>
              <a:rPr lang="en-US" sz="1400" dirty="0">
                <a:solidFill>
                  <a:srgbClr val="FFFFFF"/>
                </a:solidFill>
              </a:rPr>
              <a:t>. PMLR, 2021.</a:t>
            </a:r>
          </a:p>
        </p:txBody>
      </p:sp>
    </p:spTree>
    <p:extLst>
      <p:ext uri="{BB962C8B-B14F-4D97-AF65-F5344CB8AC3E}">
        <p14:creationId xmlns:p14="http://schemas.microsoft.com/office/powerpoint/2010/main" val="303648727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EBC078BBE6FC4EBDD1878DA975D59D" ma:contentTypeVersion="13" ma:contentTypeDescription="Create a new document." ma:contentTypeScope="" ma:versionID="8d7b9b25fd0e2b218487bbce78f9eceb">
  <xsd:schema xmlns:xsd="http://www.w3.org/2001/XMLSchema" xmlns:xs="http://www.w3.org/2001/XMLSchema" xmlns:p="http://schemas.microsoft.com/office/2006/metadata/properties" xmlns:ns3="52da5ae3-b294-4286-9991-d65f85a91379" xmlns:ns4="9f2df04c-8baf-4903-a208-539c8df5b819" targetNamespace="http://schemas.microsoft.com/office/2006/metadata/properties" ma:root="true" ma:fieldsID="654e95ca06d212ba19c427f85a434f5b" ns3:_="" ns4:_="">
    <xsd:import namespace="52da5ae3-b294-4286-9991-d65f85a91379"/>
    <xsd:import namespace="9f2df04c-8baf-4903-a208-539c8df5b81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da5ae3-b294-4286-9991-d65f85a9137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df04c-8baf-4903-a208-539c8df5b8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2df04c-8baf-4903-a208-539c8df5b819" xsi:nil="true"/>
  </documentManagement>
</p:properties>
</file>

<file path=customXml/itemProps1.xml><?xml version="1.0" encoding="utf-8"?>
<ds:datastoreItem xmlns:ds="http://schemas.openxmlformats.org/officeDocument/2006/customXml" ds:itemID="{0B62E537-CC52-4367-8689-298E96141C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da5ae3-b294-4286-9991-d65f85a91379"/>
    <ds:schemaRef ds:uri="9f2df04c-8baf-4903-a208-539c8df5b8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E05951-A6EF-42B3-A70F-765B6A6B90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1B2983-43DA-4187-8833-C2BDD37FFB03}">
  <ds:schemaRefs>
    <ds:schemaRef ds:uri="http://purl.org/dc/elements/1.1/"/>
    <ds:schemaRef ds:uri="http://purl.org/dc/dcmitype/"/>
    <ds:schemaRef ds:uri="52da5ae3-b294-4286-9991-d65f85a91379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9f2df04c-8baf-4903-a208-539c8df5b819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1907</Words>
  <Application>Microsoft Office PowerPoint</Application>
  <PresentationFormat>Widescreen</PresentationFormat>
  <Paragraphs>179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Cambria Math</vt:lpstr>
      <vt:lpstr>Courier New</vt:lpstr>
      <vt:lpstr>Retrospect</vt:lpstr>
      <vt:lpstr>Introduction to  Text-to-Image Models</vt:lpstr>
      <vt:lpstr>Overview</vt:lpstr>
      <vt:lpstr>How Do Text-to-Image Models Work?</vt:lpstr>
      <vt:lpstr>Text-to-Image Model</vt:lpstr>
      <vt:lpstr>Text-to-Image Model</vt:lpstr>
      <vt:lpstr>Text-to-Image Model</vt:lpstr>
      <vt:lpstr>CLIP (Contrastive Language-Image Pre-Training)</vt:lpstr>
      <vt:lpstr>CLIP (Contrastive Language-Image Pre-Training)</vt:lpstr>
      <vt:lpstr>CLIP (Contrastive Language-Image Pre-Training)</vt:lpstr>
      <vt:lpstr>CLIP (Contrastive Language-Image Pre-Training)</vt:lpstr>
      <vt:lpstr>CLIP (Contrastive Language-Image Pre-Training)</vt:lpstr>
      <vt:lpstr>CLIP (Contrastive Language-Image Pre-Training)</vt:lpstr>
      <vt:lpstr>CLIP (Contrastive Language-Image Pre-Training)</vt:lpstr>
      <vt:lpstr>CLIP (Contrastive Language-Image Pre-Training)</vt:lpstr>
      <vt:lpstr>Diffusion</vt:lpstr>
      <vt:lpstr>Diffusion</vt:lpstr>
      <vt:lpstr>Diffusion</vt:lpstr>
      <vt:lpstr>Diffusion</vt:lpstr>
      <vt:lpstr>Stable Diffusion Model</vt:lpstr>
      <vt:lpstr>Stable Diffusion Model</vt:lpstr>
      <vt:lpstr>How Can We Use Text-to-Image Models?</vt:lpstr>
      <vt:lpstr>Real World Applications</vt:lpstr>
      <vt:lpstr>ControlNet</vt:lpstr>
      <vt:lpstr>Visual ChatGPT</vt:lpstr>
      <vt:lpstr>ODISE</vt:lpstr>
      <vt:lpstr>DreamBooth</vt:lpstr>
      <vt:lpstr>DreamBooth</vt:lpstr>
      <vt:lpstr>DreamBooth</vt:lpstr>
      <vt:lpstr>DreamBooth</vt:lpstr>
      <vt:lpstr>DreamBooth</vt:lpstr>
      <vt:lpstr>What Are The Ethical Considerations?</vt:lpstr>
      <vt:lpstr>Algorithmic Bias</vt:lpstr>
      <vt:lpstr>Digital Art or Digital Forgery?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Mannering, Harvey</dc:creator>
  <cp:lastModifiedBy>Mannering, Harvey</cp:lastModifiedBy>
  <cp:revision>2</cp:revision>
  <dcterms:created xsi:type="dcterms:W3CDTF">2023-07-11T16:03:12Z</dcterms:created>
  <dcterms:modified xsi:type="dcterms:W3CDTF">2023-07-28T07:31:17Z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0x01010057EBC078BBE6FC4EBDD1878DA975D59D</vt:lpwstr>
  </property>
</Properties>
</file>